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rawings/drawing2.xml" ContentType="application/vnd.openxmlformats-officedocument.drawingml.chartshape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charts/chart17.xml" ContentType="application/vnd.openxmlformats-officedocument.drawingml.char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charts/chart13.xml" ContentType="application/vnd.openxmlformats-officedocument.drawingml.chart+xml"/>
  <Override PartName="/ppt/charts/chart15.xml" ContentType="application/vnd.openxmlformats-officedocument.drawingml.char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hart7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charts/chart18.xml" ContentType="application/vnd.openxmlformats-officedocument.drawingml.char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charts/chart16.xml" ContentType="application/vnd.openxmlformats-officedocument.drawingml.char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charts/chart14.xml" ContentType="application/vnd.openxmlformats-officedocument.drawingml.char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charts/chart8.xml" ContentType="application/vnd.openxmlformats-officedocument.drawingml.chart+xml"/>
  <Override PartName="/ppt/charts/chart12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10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349" r:id="rId1"/>
  </p:sldMasterIdLst>
  <p:notesMasterIdLst>
    <p:notesMasterId r:id="rId31"/>
  </p:notesMasterIdLst>
  <p:handoutMasterIdLst>
    <p:handoutMasterId r:id="rId32"/>
  </p:handoutMasterIdLst>
  <p:sldIdLst>
    <p:sldId id="295" r:id="rId2"/>
    <p:sldId id="256" r:id="rId3"/>
    <p:sldId id="257" r:id="rId4"/>
    <p:sldId id="277" r:id="rId5"/>
    <p:sldId id="258" r:id="rId6"/>
    <p:sldId id="278" r:id="rId7"/>
    <p:sldId id="279" r:id="rId8"/>
    <p:sldId id="280" r:id="rId9"/>
    <p:sldId id="281" r:id="rId10"/>
    <p:sldId id="282" r:id="rId11"/>
    <p:sldId id="294" r:id="rId12"/>
    <p:sldId id="283" r:id="rId13"/>
    <p:sldId id="284" r:id="rId14"/>
    <p:sldId id="285" r:id="rId15"/>
    <p:sldId id="286" r:id="rId16"/>
    <p:sldId id="287" r:id="rId17"/>
    <p:sldId id="288" r:id="rId18"/>
    <p:sldId id="289" r:id="rId19"/>
    <p:sldId id="290" r:id="rId20"/>
    <p:sldId id="291" r:id="rId21"/>
    <p:sldId id="292" r:id="rId22"/>
    <p:sldId id="306" r:id="rId23"/>
    <p:sldId id="297" r:id="rId24"/>
    <p:sldId id="298" r:id="rId25"/>
    <p:sldId id="299" r:id="rId26"/>
    <p:sldId id="300" r:id="rId27"/>
    <p:sldId id="302" r:id="rId28"/>
    <p:sldId id="303" r:id="rId29"/>
    <p:sldId id="304" r:id="rId30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 snapToObjects="1"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Book%20Pro:Users:ahmadkhalid:Desktop:Jkuasa%20Auto:2014:Jawatankuasa%20Kepakaran%20Automotif:Laporan%20Pemeriksa%20AUTOMOTIF:22014:PERATUSAN%20PELAJAR%2022014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ocuments\BPP%202014\13-Bahagian%20Lain\Jawatankuasa%20Kepakaran%20Automotif\Laporan%20Pemeriksa%20AUTOMOTIF\22014\PERATUSAN%20PELAJAR%2022014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ocuments\BPP%202014\13-Bahagian%20Lain\Jawatankuasa%20Kepakaran%20Automotif\Laporan%20Pemeriksa%20AUTOMOTIF\22014\PERATUSAN%20PELAJAR%2022014.xlsx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ocuments\BPP%202014\13-Bahagian%20Lain\Jawatankuasa%20Kepakaran%20Automotif\Laporan%20Pemeriksa%20AUTOMOTIF\22014\PERATUSAN%20PELAJAR%2022014.xlsx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ocuments\BPP%202014\13-Bahagian%20Lain\Jawatankuasa%20Kepakaran%20Automotif\Laporan%20Pemeriksa%20AUTOMOTIF\22014\PERATUSAN%20PELAJAR%2022014.xlsx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ocuments\BPP%202014\13-Bahagian%20Lain\Jawatankuasa%20Kepakaran%20Automotif\Laporan%20Pemeriksa%20AUTOMOTIF\22014\PERATUSAN%20PELAJAR%2022014.xlsx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ocuments\BPP%202014\13-Bahagian%20Lain\Jawatankuasa%20Kepakaran%20Automotif\Laporan%20Pemeriksa%20AUTOMOTIF\22014\PERATUSAN%20PELAJAR%2022014.xlsx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MacBook%20Pro:Users:ahmadkhalid:Desktop:Jkuasa%20Auto:2014:Jawatankuasa%20Kepakaran%20Automotif:Laporan%20Pemeriksa%20AUTOMOTIF:22014:PERATUSAN%20PELAJAR%2022014.xlsx" TargetMode="Externa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ocuments\BPP%202014\13-Bahagian%20Lain\Jawatankuasa%20Kepakaran%20Automotif\2014\ability%20checklist%20auto\analisa%20ability%20checklist.xls" TargetMode="External"/></Relationships>
</file>

<file path=ppt/charts/_rels/chart1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C:\Users\User\Documents\BPP%202014\13-Bahagian%20Lain\Jawatankuasa%20Kepakaran%20Automotif\2014\ability%20checklist%20auto\analisa%20ability%20checklist.xls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MacBook%20Pro:Users:ahmadkhalid:Desktop:Jkuasa%20Auto:2014:Jawatankuasa%20Kepakaran%20Automotif:Laporan%20Pemeriksa%20AUTOMOTIF:22014:PERATUSAN%20PELAJAR%2022014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MacBook%20Pro:Users:ahmadkhalid:Desktop:Jkuasa%20Auto:2014:Jawatankuasa%20Kepakaran%20Automotif:Laporan%20Pemeriksa%20AUTOMOTIF:22014:PERATUSAN%20PELAJAR%2022014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MacBook%20Pro:Users:ahmadkhalid:Desktop:Jkuasa%20Auto:2014:Jawatankuasa%20Kepakaran%20Automotif:Laporan%20Pemeriksa%20AUTOMOTIF:22014:PERATUSAN%20PELAJAR%2022014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ocuments\BPP%202014\13-Bahagian%20Lain\Jawatankuasa%20Kepakaran%20Automotif\Laporan%20Pemeriksa%20AUTOMOTIF\22014\PERATUSAN%20PELAJAR%2022014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MacBook%20Pro:Users:ahmadkhalid:Desktop:Jkuasa%20Auto:2014:Jawatankuasa%20Kepakaran%20Automotif:Laporan%20Pemeriksa%20AUTOMOTIF:22014:PERATUSAN%20PELAJAR%2022014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ocuments\BPP%202014\13-Bahagian%20Lain\Jawatankuasa%20Kepakaran%20Automotif\Laporan%20Pemeriksa%20AUTOMOTIF\22014\PERATUSAN%20PELAJAR%2022014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ocuments\BPP%202014\13-Bahagian%20Lain\Jawatankuasa%20Kepakaran%20Automotif\Laporan%20Pemeriksa%20AUTOMOTIF\22014\PERATUSAN%20PELAJAR%2022014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ocuments\BPP%202014\13-Bahagian%20Lain\Jawatankuasa%20Kepakaran%20Automotif\Laporan%20Pemeriksa%20AUTOMOTIF\22014\PERATUSAN%20PELAJAR%2022014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13"/>
  <c:chart>
    <c:title>
      <c:tx>
        <c:rich>
          <a:bodyPr/>
          <a:lstStyle/>
          <a:p>
            <a:pPr>
              <a:defRPr/>
            </a:pPr>
            <a:r>
              <a:rPr lang="en-US"/>
              <a:t>SESI 2/2014</a:t>
            </a:r>
          </a:p>
        </c:rich>
      </c:tx>
      <c:layout/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cat>
            <c:strRef>
              <c:f>RINGKASAN!$C$17:$F$17</c:f>
              <c:strCache>
                <c:ptCount val="4"/>
                <c:pt idx="0">
                  <c:v>BIL CALON</c:v>
                </c:pt>
                <c:pt idx="1">
                  <c:v>BIL LULUS</c:v>
                </c:pt>
                <c:pt idx="2">
                  <c:v>BIL GAGAL</c:v>
                </c:pt>
                <c:pt idx="3">
                  <c:v>PERATUS LULUS</c:v>
                </c:pt>
              </c:strCache>
            </c:strRef>
          </c:cat>
          <c:val>
            <c:numRef>
              <c:f>RINGKASAN!$C$18:$F$18</c:f>
              <c:numCache>
                <c:formatCode>General</c:formatCode>
                <c:ptCount val="4"/>
                <c:pt idx="0">
                  <c:v>753</c:v>
                </c:pt>
                <c:pt idx="1">
                  <c:v>735</c:v>
                </c:pt>
                <c:pt idx="2" formatCode="0">
                  <c:v>37</c:v>
                </c:pt>
                <c:pt idx="3" formatCode="0.0">
                  <c:v>97.609561752988014</c:v>
                </c:pt>
              </c:numCache>
            </c:numRef>
          </c:val>
        </c:ser>
        <c:shape val="box"/>
        <c:axId val="55194752"/>
        <c:axId val="55196288"/>
        <c:axId val="0"/>
      </c:bar3DChart>
      <c:catAx>
        <c:axId val="55194752"/>
        <c:scaling>
          <c:orientation val="minMax"/>
        </c:scaling>
        <c:axPos val="b"/>
        <c:numFmt formatCode="#,##0.00" sourceLinked="0"/>
        <c:majorTickMark val="none"/>
        <c:tickLblPos val="nextTo"/>
        <c:crossAx val="55196288"/>
        <c:crosses val="autoZero"/>
        <c:auto val="1"/>
        <c:lblAlgn val="ctr"/>
        <c:lblOffset val="100"/>
      </c:catAx>
      <c:valAx>
        <c:axId val="55196288"/>
        <c:scaling>
          <c:orientation val="minMax"/>
        </c:scaling>
        <c:axPos val="l"/>
        <c:majorGridlines/>
        <c:title>
          <c:layout/>
        </c:title>
        <c:numFmt formatCode="General" sourceLinked="1"/>
        <c:majorTickMark val="none"/>
        <c:tickLblPos val="nextTo"/>
        <c:crossAx val="55194752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gap"/>
  </c:chart>
  <c:txPr>
    <a:bodyPr/>
    <a:lstStyle/>
    <a:p>
      <a:pPr>
        <a:defRPr sz="1800" b="1"/>
      </a:pPr>
      <a:endParaRPr lang="en-US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 dirty="0"/>
              <a:t>PERBANDINGAN PERATUS KELULUSAN PELAJAR AUTOMOTIF </a:t>
            </a:r>
            <a:endParaRPr lang="en-US" dirty="0" smtClean="0"/>
          </a:p>
          <a:p>
            <a:pPr>
              <a:defRPr/>
            </a:pPr>
            <a:r>
              <a:rPr lang="en-US" dirty="0" smtClean="0"/>
              <a:t>(</a:t>
            </a:r>
            <a:r>
              <a:rPr lang="en-US" dirty="0"/>
              <a:t>ILP PASIR GUDANG)</a:t>
            </a:r>
          </a:p>
        </c:rich>
      </c:tx>
    </c:title>
    <c:plotArea>
      <c:layout/>
      <c:barChart>
        <c:barDir val="col"/>
        <c:grouping val="clustered"/>
        <c:ser>
          <c:idx val="0"/>
          <c:order val="0"/>
          <c:tx>
            <c:strRef>
              <c:f>'PERBANDINGAN 22013 12014 22014'!$N$12</c:f>
              <c:strCache>
                <c:ptCount val="1"/>
                <c:pt idx="0">
                  <c:v>2/2013</c:v>
                </c:pt>
              </c:strCache>
            </c:strRef>
          </c:tx>
          <c:cat>
            <c:strRef>
              <c:f>'PERBANDINGAN 22013 12014 22014'!$M$13:$M$17</c:f>
              <c:strCache>
                <c:ptCount val="5"/>
                <c:pt idx="0">
                  <c:v>SEM 1</c:v>
                </c:pt>
                <c:pt idx="1">
                  <c:v>SEM 2</c:v>
                </c:pt>
                <c:pt idx="2">
                  <c:v>SEM 3</c:v>
                </c:pt>
                <c:pt idx="3">
                  <c:v>SEM 4</c:v>
                </c:pt>
                <c:pt idx="4">
                  <c:v>SEM 5</c:v>
                </c:pt>
              </c:strCache>
            </c:strRef>
          </c:cat>
          <c:val>
            <c:numRef>
              <c:f>'PERBANDINGAN 22013 12014 22014'!$N$13:$N$17</c:f>
              <c:numCache>
                <c:formatCode>0.0</c:formatCode>
                <c:ptCount val="5"/>
                <c:pt idx="0">
                  <c:v>81.25</c:v>
                </c:pt>
                <c:pt idx="1">
                  <c:v>86.666666666666671</c:v>
                </c:pt>
                <c:pt idx="2">
                  <c:v>88.235294117647072</c:v>
                </c:pt>
                <c:pt idx="3">
                  <c:v>89.473684210526272</c:v>
                </c:pt>
                <c:pt idx="4">
                  <c:v>0</c:v>
                </c:pt>
              </c:numCache>
            </c:numRef>
          </c:val>
        </c:ser>
        <c:ser>
          <c:idx val="1"/>
          <c:order val="1"/>
          <c:tx>
            <c:strRef>
              <c:f>'PERBANDINGAN 22013 12014 22014'!$O$12</c:f>
              <c:strCache>
                <c:ptCount val="1"/>
                <c:pt idx="0">
                  <c:v>1/2014</c:v>
                </c:pt>
              </c:strCache>
            </c:strRef>
          </c:tx>
          <c:cat>
            <c:strRef>
              <c:f>'PERBANDINGAN 22013 12014 22014'!$M$13:$M$17</c:f>
              <c:strCache>
                <c:ptCount val="5"/>
                <c:pt idx="0">
                  <c:v>SEM 1</c:v>
                </c:pt>
                <c:pt idx="1">
                  <c:v>SEM 2</c:v>
                </c:pt>
                <c:pt idx="2">
                  <c:v>SEM 3</c:v>
                </c:pt>
                <c:pt idx="3">
                  <c:v>SEM 4</c:v>
                </c:pt>
                <c:pt idx="4">
                  <c:v>SEM 5</c:v>
                </c:pt>
              </c:strCache>
            </c:strRef>
          </c:cat>
          <c:val>
            <c:numRef>
              <c:f>'PERBANDINGAN 22013 12014 22014'!$O$13:$O$17</c:f>
              <c:numCache>
                <c:formatCode>0.0</c:formatCode>
                <c:ptCount val="5"/>
                <c:pt idx="0">
                  <c:v>100</c:v>
                </c:pt>
                <c:pt idx="1">
                  <c:v>93.75</c:v>
                </c:pt>
                <c:pt idx="2">
                  <c:v>100</c:v>
                </c:pt>
                <c:pt idx="3">
                  <c:v>100</c:v>
                </c:pt>
                <c:pt idx="4">
                  <c:v>0</c:v>
                </c:pt>
              </c:numCache>
            </c:numRef>
          </c:val>
        </c:ser>
        <c:ser>
          <c:idx val="2"/>
          <c:order val="2"/>
          <c:tx>
            <c:strRef>
              <c:f>'PERBANDINGAN 22013 12014 22014'!$P$12</c:f>
              <c:strCache>
                <c:ptCount val="1"/>
                <c:pt idx="0">
                  <c:v>2/2014</c:v>
                </c:pt>
              </c:strCache>
            </c:strRef>
          </c:tx>
          <c:cat>
            <c:strRef>
              <c:f>'PERBANDINGAN 22013 12014 22014'!$M$13:$M$17</c:f>
              <c:strCache>
                <c:ptCount val="5"/>
                <c:pt idx="0">
                  <c:v>SEM 1</c:v>
                </c:pt>
                <c:pt idx="1">
                  <c:v>SEM 2</c:v>
                </c:pt>
                <c:pt idx="2">
                  <c:v>SEM 3</c:v>
                </c:pt>
                <c:pt idx="3">
                  <c:v>SEM 4</c:v>
                </c:pt>
                <c:pt idx="4">
                  <c:v>SEM 5</c:v>
                </c:pt>
              </c:strCache>
            </c:strRef>
          </c:cat>
          <c:val>
            <c:numRef>
              <c:f>'PERBANDINGAN 22013 12014 22014'!$P$13:$P$17</c:f>
              <c:numCache>
                <c:formatCode>0.0</c:formatCode>
                <c:ptCount val="5"/>
                <c:pt idx="0">
                  <c:v>80</c:v>
                </c:pt>
                <c:pt idx="1">
                  <c:v>76.470588235294088</c:v>
                </c:pt>
                <c:pt idx="2">
                  <c:v>100</c:v>
                </c:pt>
                <c:pt idx="3">
                  <c:v>73.333333333333286</c:v>
                </c:pt>
                <c:pt idx="4">
                  <c:v>0</c:v>
                </c:pt>
              </c:numCache>
            </c:numRef>
          </c:val>
        </c:ser>
        <c:axId val="64659456"/>
        <c:axId val="64660992"/>
      </c:barChart>
      <c:catAx>
        <c:axId val="64659456"/>
        <c:scaling>
          <c:orientation val="minMax"/>
        </c:scaling>
        <c:axPos val="b"/>
        <c:majorTickMark val="none"/>
        <c:tickLblPos val="nextTo"/>
        <c:crossAx val="64660992"/>
        <c:crosses val="autoZero"/>
        <c:auto val="1"/>
        <c:lblAlgn val="ctr"/>
        <c:lblOffset val="100"/>
      </c:catAx>
      <c:valAx>
        <c:axId val="64660992"/>
        <c:scaling>
          <c:orientation val="minMax"/>
        </c:scaling>
        <c:axPos val="l"/>
        <c:majorGridlines/>
        <c:title/>
        <c:numFmt formatCode="0.0" sourceLinked="1"/>
        <c:majorTickMark val="none"/>
        <c:tickLblPos val="nextTo"/>
        <c:crossAx val="64659456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gap"/>
  </c:chart>
  <c:txPr>
    <a:bodyPr/>
    <a:lstStyle/>
    <a:p>
      <a:pPr>
        <a:defRPr sz="1400" b="1"/>
      </a:pPr>
      <a:endParaRPr lang="en-US"/>
    </a:p>
  </c:txPr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lang="en-US" dirty="0"/>
              <a:t>PERBANDINGAN PERATUS KELULUSAN PELAJAR AUTOMOTIF </a:t>
            </a:r>
            <a:endParaRPr lang="en-US" dirty="0" smtClean="0"/>
          </a:p>
          <a:p>
            <a:pPr>
              <a:defRPr/>
            </a:pPr>
            <a:r>
              <a:rPr lang="en-US" dirty="0" smtClean="0"/>
              <a:t>(</a:t>
            </a:r>
            <a:r>
              <a:rPr lang="en-US" dirty="0"/>
              <a:t>ILP KOTA BHARU)</a:t>
            </a:r>
          </a:p>
        </c:rich>
      </c:tx>
    </c:title>
    <c:plotArea>
      <c:layout/>
      <c:barChart>
        <c:barDir val="col"/>
        <c:grouping val="clustered"/>
        <c:ser>
          <c:idx val="0"/>
          <c:order val="0"/>
          <c:tx>
            <c:strRef>
              <c:f>'PERBANDINGAN 22013 12014 22014'!$AJ$4</c:f>
              <c:strCache>
                <c:ptCount val="1"/>
                <c:pt idx="0">
                  <c:v>2/2013</c:v>
                </c:pt>
              </c:strCache>
            </c:strRef>
          </c:tx>
          <c:cat>
            <c:strRef>
              <c:f>'PERBANDINGAN 22013 12014 22014'!$AI$5:$AI$9</c:f>
              <c:strCache>
                <c:ptCount val="5"/>
                <c:pt idx="0">
                  <c:v>SEM 1</c:v>
                </c:pt>
                <c:pt idx="1">
                  <c:v>SEM 2</c:v>
                </c:pt>
                <c:pt idx="2">
                  <c:v>SEM 3</c:v>
                </c:pt>
                <c:pt idx="3">
                  <c:v>SEM 4</c:v>
                </c:pt>
                <c:pt idx="4">
                  <c:v>SEM 5</c:v>
                </c:pt>
              </c:strCache>
            </c:strRef>
          </c:cat>
          <c:val>
            <c:numRef>
              <c:f>'PERBANDINGAN 22013 12014 22014'!$AJ$5:$AJ$9</c:f>
              <c:numCache>
                <c:formatCode>0.0</c:formatCode>
                <c:ptCount val="5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93.75</c:v>
                </c:pt>
                <c:pt idx="4">
                  <c:v>0</c:v>
                </c:pt>
              </c:numCache>
            </c:numRef>
          </c:val>
        </c:ser>
        <c:ser>
          <c:idx val="1"/>
          <c:order val="1"/>
          <c:tx>
            <c:strRef>
              <c:f>'PERBANDINGAN 22013 12014 22014'!$AK$4</c:f>
              <c:strCache>
                <c:ptCount val="1"/>
                <c:pt idx="0">
                  <c:v>1/2014</c:v>
                </c:pt>
              </c:strCache>
            </c:strRef>
          </c:tx>
          <c:cat>
            <c:strRef>
              <c:f>'PERBANDINGAN 22013 12014 22014'!$AI$5:$AI$9</c:f>
              <c:strCache>
                <c:ptCount val="5"/>
                <c:pt idx="0">
                  <c:v>SEM 1</c:v>
                </c:pt>
                <c:pt idx="1">
                  <c:v>SEM 2</c:v>
                </c:pt>
                <c:pt idx="2">
                  <c:v>SEM 3</c:v>
                </c:pt>
                <c:pt idx="3">
                  <c:v>SEM 4</c:v>
                </c:pt>
                <c:pt idx="4">
                  <c:v>SEM 5</c:v>
                </c:pt>
              </c:strCache>
            </c:strRef>
          </c:cat>
          <c:val>
            <c:numRef>
              <c:f>'PERBANDINGAN 22013 12014 22014'!$AK$5:$AK$9</c:f>
              <c:numCache>
                <c:formatCode>0.0</c:formatCode>
                <c:ptCount val="5"/>
                <c:pt idx="0">
                  <c:v>100</c:v>
                </c:pt>
                <c:pt idx="1">
                  <c:v>82.758620689655217</c:v>
                </c:pt>
                <c:pt idx="2">
                  <c:v>100</c:v>
                </c:pt>
                <c:pt idx="3">
                  <c:v>100</c:v>
                </c:pt>
                <c:pt idx="4">
                  <c:v>0</c:v>
                </c:pt>
              </c:numCache>
            </c:numRef>
          </c:val>
        </c:ser>
        <c:ser>
          <c:idx val="2"/>
          <c:order val="2"/>
          <c:tx>
            <c:strRef>
              <c:f>'PERBANDINGAN 22013 12014 22014'!$AL$4</c:f>
              <c:strCache>
                <c:ptCount val="1"/>
                <c:pt idx="0">
                  <c:v>2/2014</c:v>
                </c:pt>
              </c:strCache>
            </c:strRef>
          </c:tx>
          <c:cat>
            <c:strRef>
              <c:f>'PERBANDINGAN 22013 12014 22014'!$AI$5:$AI$9</c:f>
              <c:strCache>
                <c:ptCount val="5"/>
                <c:pt idx="0">
                  <c:v>SEM 1</c:v>
                </c:pt>
                <c:pt idx="1">
                  <c:v>SEM 2</c:v>
                </c:pt>
                <c:pt idx="2">
                  <c:v>SEM 3</c:v>
                </c:pt>
                <c:pt idx="3">
                  <c:v>SEM 4</c:v>
                </c:pt>
                <c:pt idx="4">
                  <c:v>SEM 5</c:v>
                </c:pt>
              </c:strCache>
            </c:strRef>
          </c:cat>
          <c:val>
            <c:numRef>
              <c:f>'PERBANDINGAN 22013 12014 22014'!$AL$5:$AL$9</c:f>
              <c:numCache>
                <c:formatCode>0.0</c:formatCode>
                <c:ptCount val="5"/>
                <c:pt idx="0">
                  <c:v>96.296296296296305</c:v>
                </c:pt>
                <c:pt idx="1">
                  <c:v>77.777777777777743</c:v>
                </c:pt>
                <c:pt idx="2">
                  <c:v>100</c:v>
                </c:pt>
                <c:pt idx="3">
                  <c:v>100</c:v>
                </c:pt>
                <c:pt idx="4">
                  <c:v>0</c:v>
                </c:pt>
              </c:numCache>
            </c:numRef>
          </c:val>
        </c:ser>
        <c:axId val="64706432"/>
        <c:axId val="64707968"/>
      </c:barChart>
      <c:catAx>
        <c:axId val="64706432"/>
        <c:scaling>
          <c:orientation val="minMax"/>
        </c:scaling>
        <c:axPos val="b"/>
        <c:majorTickMark val="none"/>
        <c:tickLblPos val="nextTo"/>
        <c:crossAx val="64707968"/>
        <c:crosses val="autoZero"/>
        <c:auto val="1"/>
        <c:lblAlgn val="ctr"/>
        <c:lblOffset val="100"/>
      </c:catAx>
      <c:valAx>
        <c:axId val="64707968"/>
        <c:scaling>
          <c:orientation val="minMax"/>
        </c:scaling>
        <c:axPos val="l"/>
        <c:majorGridlines/>
        <c:title/>
        <c:numFmt formatCode="0.0" sourceLinked="1"/>
        <c:majorTickMark val="none"/>
        <c:tickLblPos val="nextTo"/>
        <c:crossAx val="64706432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gap"/>
  </c:chart>
  <c:txPr>
    <a:bodyPr/>
    <a:lstStyle/>
    <a:p>
      <a:pPr>
        <a:defRPr sz="1400" b="1"/>
      </a:pPr>
      <a:endParaRPr lang="en-US"/>
    </a:p>
  </c:txPr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PERBANDINGAN PERATUS KELULUSAN PELAJAR AUTOMOTIF (ILP LABUAN)</a:t>
            </a:r>
          </a:p>
        </c:rich>
      </c:tx>
    </c:title>
    <c:plotArea>
      <c:layout/>
      <c:barChart>
        <c:barDir val="col"/>
        <c:grouping val="clustered"/>
        <c:ser>
          <c:idx val="0"/>
          <c:order val="0"/>
          <c:tx>
            <c:strRef>
              <c:f>'PERBANDINGAN 22013 12014 22014'!$AJ$12</c:f>
              <c:strCache>
                <c:ptCount val="1"/>
                <c:pt idx="0">
                  <c:v>2/2013</c:v>
                </c:pt>
              </c:strCache>
            </c:strRef>
          </c:tx>
          <c:cat>
            <c:strRef>
              <c:f>'PERBANDINGAN 22013 12014 22014'!$AI$13:$AI$17</c:f>
              <c:strCache>
                <c:ptCount val="5"/>
                <c:pt idx="0">
                  <c:v>SEM 1</c:v>
                </c:pt>
                <c:pt idx="1">
                  <c:v>SEM 2</c:v>
                </c:pt>
                <c:pt idx="2">
                  <c:v>SEM 3</c:v>
                </c:pt>
                <c:pt idx="3">
                  <c:v>SEM 4</c:v>
                </c:pt>
                <c:pt idx="4">
                  <c:v>SEM 5</c:v>
                </c:pt>
              </c:strCache>
            </c:strRef>
          </c:cat>
          <c:val>
            <c:numRef>
              <c:f>'PERBANDINGAN 22013 12014 22014'!$AJ$13:$AJ$17</c:f>
              <c:numCache>
                <c:formatCode>0.0</c:formatCode>
                <c:ptCount val="5"/>
                <c:pt idx="0">
                  <c:v>89.473684210526272</c:v>
                </c:pt>
                <c:pt idx="1">
                  <c:v>85.714285714285722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</c:ser>
        <c:ser>
          <c:idx val="1"/>
          <c:order val="1"/>
          <c:tx>
            <c:strRef>
              <c:f>'PERBANDINGAN 22013 12014 22014'!$AK$12</c:f>
              <c:strCache>
                <c:ptCount val="1"/>
                <c:pt idx="0">
                  <c:v>1/2014</c:v>
                </c:pt>
              </c:strCache>
            </c:strRef>
          </c:tx>
          <c:cat>
            <c:strRef>
              <c:f>'PERBANDINGAN 22013 12014 22014'!$AI$13:$AI$17</c:f>
              <c:strCache>
                <c:ptCount val="5"/>
                <c:pt idx="0">
                  <c:v>SEM 1</c:v>
                </c:pt>
                <c:pt idx="1">
                  <c:v>SEM 2</c:v>
                </c:pt>
                <c:pt idx="2">
                  <c:v>SEM 3</c:v>
                </c:pt>
                <c:pt idx="3">
                  <c:v>SEM 4</c:v>
                </c:pt>
                <c:pt idx="4">
                  <c:v>SEM 5</c:v>
                </c:pt>
              </c:strCache>
            </c:strRef>
          </c:cat>
          <c:val>
            <c:numRef>
              <c:f>'PERBANDINGAN 22013 12014 22014'!$AK$13:$AK$17</c:f>
              <c:numCache>
                <c:formatCode>0.0</c:formatCode>
                <c:ptCount val="5"/>
                <c:pt idx="0">
                  <c:v>100</c:v>
                </c:pt>
                <c:pt idx="1">
                  <c:v>76.470588235294088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</c:ser>
        <c:ser>
          <c:idx val="2"/>
          <c:order val="2"/>
          <c:tx>
            <c:strRef>
              <c:f>'PERBANDINGAN 22013 12014 22014'!$AL$12</c:f>
              <c:strCache>
                <c:ptCount val="1"/>
                <c:pt idx="0">
                  <c:v>2/2014</c:v>
                </c:pt>
              </c:strCache>
            </c:strRef>
          </c:tx>
          <c:cat>
            <c:strRef>
              <c:f>'PERBANDINGAN 22013 12014 22014'!$AI$13:$AI$17</c:f>
              <c:strCache>
                <c:ptCount val="5"/>
                <c:pt idx="0">
                  <c:v>SEM 1</c:v>
                </c:pt>
                <c:pt idx="1">
                  <c:v>SEM 2</c:v>
                </c:pt>
                <c:pt idx="2">
                  <c:v>SEM 3</c:v>
                </c:pt>
                <c:pt idx="3">
                  <c:v>SEM 4</c:v>
                </c:pt>
                <c:pt idx="4">
                  <c:v>SEM 5</c:v>
                </c:pt>
              </c:strCache>
            </c:strRef>
          </c:cat>
          <c:val>
            <c:numRef>
              <c:f>'PERBANDINGAN 22013 12014 22014'!$AL$13:$AL$17</c:f>
              <c:numCache>
                <c:formatCode>0.0</c:formatCode>
                <c:ptCount val="5"/>
                <c:pt idx="0">
                  <c:v>100</c:v>
                </c:pt>
                <c:pt idx="1">
                  <c:v>46.666666666666622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</c:ser>
        <c:axId val="64770048"/>
        <c:axId val="64771584"/>
      </c:barChart>
      <c:catAx>
        <c:axId val="64770048"/>
        <c:scaling>
          <c:orientation val="minMax"/>
        </c:scaling>
        <c:axPos val="b"/>
        <c:majorTickMark val="none"/>
        <c:tickLblPos val="nextTo"/>
        <c:crossAx val="64771584"/>
        <c:crosses val="autoZero"/>
        <c:auto val="1"/>
        <c:lblAlgn val="ctr"/>
        <c:lblOffset val="100"/>
      </c:catAx>
      <c:valAx>
        <c:axId val="64771584"/>
        <c:scaling>
          <c:orientation val="minMax"/>
        </c:scaling>
        <c:axPos val="l"/>
        <c:majorGridlines/>
        <c:title/>
        <c:numFmt formatCode="0.0" sourceLinked="1"/>
        <c:majorTickMark val="none"/>
        <c:tickLblPos val="nextTo"/>
        <c:crossAx val="64770048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gap"/>
  </c:chart>
  <c:txPr>
    <a:bodyPr/>
    <a:lstStyle/>
    <a:p>
      <a:pPr>
        <a:defRPr sz="1400" b="1"/>
      </a:pPr>
      <a:endParaRPr lang="en-US"/>
    </a:p>
  </c:txPr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PERBANDINGAN PERATUS KELULUSAN PELAJAR AUTOMOTIF (ILP KUALA LUMPUR)</a:t>
            </a:r>
          </a:p>
        </c:rich>
      </c:tx>
    </c:title>
    <c:plotArea>
      <c:layout/>
      <c:barChart>
        <c:barDir val="col"/>
        <c:grouping val="clustered"/>
        <c:ser>
          <c:idx val="0"/>
          <c:order val="0"/>
          <c:tx>
            <c:strRef>
              <c:f>'PERBANDINGAN 22013 12014 22014'!$Y$4</c:f>
              <c:strCache>
                <c:ptCount val="1"/>
                <c:pt idx="0">
                  <c:v>2/2013</c:v>
                </c:pt>
              </c:strCache>
            </c:strRef>
          </c:tx>
          <c:cat>
            <c:strRef>
              <c:f>'PERBANDINGAN 22013 12014 22014'!$X$5:$X$9</c:f>
              <c:strCache>
                <c:ptCount val="5"/>
                <c:pt idx="0">
                  <c:v>SEM 1</c:v>
                </c:pt>
                <c:pt idx="1">
                  <c:v>SEM 2</c:v>
                </c:pt>
                <c:pt idx="2">
                  <c:v>SEM 3</c:v>
                </c:pt>
                <c:pt idx="3">
                  <c:v>SEM 4</c:v>
                </c:pt>
                <c:pt idx="4">
                  <c:v>SEM 5</c:v>
                </c:pt>
              </c:strCache>
            </c:strRef>
          </c:cat>
          <c:val>
            <c:numRef>
              <c:f>'PERBANDINGAN 22013 12014 22014'!$Y$5:$Y$9</c:f>
              <c:numCache>
                <c:formatCode>0.0</c:formatCode>
                <c:ptCount val="5"/>
                <c:pt idx="0">
                  <c:v>94.73684210526315</c:v>
                </c:pt>
                <c:pt idx="1">
                  <c:v>0</c:v>
                </c:pt>
                <c:pt idx="2">
                  <c:v>100</c:v>
                </c:pt>
                <c:pt idx="3">
                  <c:v>80</c:v>
                </c:pt>
                <c:pt idx="4">
                  <c:v>100</c:v>
                </c:pt>
              </c:numCache>
            </c:numRef>
          </c:val>
        </c:ser>
        <c:ser>
          <c:idx val="1"/>
          <c:order val="1"/>
          <c:tx>
            <c:strRef>
              <c:f>'PERBANDINGAN 22013 12014 22014'!$Z$4</c:f>
              <c:strCache>
                <c:ptCount val="1"/>
                <c:pt idx="0">
                  <c:v>1/2014</c:v>
                </c:pt>
              </c:strCache>
            </c:strRef>
          </c:tx>
          <c:cat>
            <c:strRef>
              <c:f>'PERBANDINGAN 22013 12014 22014'!$X$5:$X$9</c:f>
              <c:strCache>
                <c:ptCount val="5"/>
                <c:pt idx="0">
                  <c:v>SEM 1</c:v>
                </c:pt>
                <c:pt idx="1">
                  <c:v>SEM 2</c:v>
                </c:pt>
                <c:pt idx="2">
                  <c:v>SEM 3</c:v>
                </c:pt>
                <c:pt idx="3">
                  <c:v>SEM 4</c:v>
                </c:pt>
                <c:pt idx="4">
                  <c:v>SEM 5</c:v>
                </c:pt>
              </c:strCache>
            </c:strRef>
          </c:cat>
          <c:val>
            <c:numRef>
              <c:f>'PERBANDINGAN 22013 12014 22014'!$Z$5:$Z$9</c:f>
              <c:numCache>
                <c:formatCode>0.0</c:formatCode>
                <c:ptCount val="5"/>
                <c:pt idx="0">
                  <c:v>100</c:v>
                </c:pt>
                <c:pt idx="1">
                  <c:v>100</c:v>
                </c:pt>
                <c:pt idx="2">
                  <c:v>0</c:v>
                </c:pt>
                <c:pt idx="3">
                  <c:v>100</c:v>
                </c:pt>
                <c:pt idx="4">
                  <c:v>0</c:v>
                </c:pt>
              </c:numCache>
            </c:numRef>
          </c:val>
        </c:ser>
        <c:ser>
          <c:idx val="2"/>
          <c:order val="2"/>
          <c:tx>
            <c:strRef>
              <c:f>'PERBANDINGAN 22013 12014 22014'!$AA$4</c:f>
              <c:strCache>
                <c:ptCount val="1"/>
                <c:pt idx="0">
                  <c:v>2/2014</c:v>
                </c:pt>
              </c:strCache>
            </c:strRef>
          </c:tx>
          <c:cat>
            <c:strRef>
              <c:f>'PERBANDINGAN 22013 12014 22014'!$X$5:$X$9</c:f>
              <c:strCache>
                <c:ptCount val="5"/>
                <c:pt idx="0">
                  <c:v>SEM 1</c:v>
                </c:pt>
                <c:pt idx="1">
                  <c:v>SEM 2</c:v>
                </c:pt>
                <c:pt idx="2">
                  <c:v>SEM 3</c:v>
                </c:pt>
                <c:pt idx="3">
                  <c:v>SEM 4</c:v>
                </c:pt>
                <c:pt idx="4">
                  <c:v>SEM 5</c:v>
                </c:pt>
              </c:strCache>
            </c:strRef>
          </c:cat>
          <c:val>
            <c:numRef>
              <c:f>'PERBANDINGAN 22013 12014 22014'!$AA$5:$AA$9</c:f>
              <c:numCache>
                <c:formatCode>0.0</c:formatCode>
                <c:ptCount val="5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0</c:v>
                </c:pt>
                <c:pt idx="4">
                  <c:v>100</c:v>
                </c:pt>
              </c:numCache>
            </c:numRef>
          </c:val>
        </c:ser>
        <c:axId val="64825216"/>
        <c:axId val="64826752"/>
      </c:barChart>
      <c:catAx>
        <c:axId val="64825216"/>
        <c:scaling>
          <c:orientation val="minMax"/>
        </c:scaling>
        <c:axPos val="b"/>
        <c:majorTickMark val="none"/>
        <c:tickLblPos val="nextTo"/>
        <c:crossAx val="64826752"/>
        <c:crosses val="autoZero"/>
        <c:auto val="1"/>
        <c:lblAlgn val="ctr"/>
        <c:lblOffset val="100"/>
      </c:catAx>
      <c:valAx>
        <c:axId val="64826752"/>
        <c:scaling>
          <c:orientation val="minMax"/>
        </c:scaling>
        <c:axPos val="l"/>
        <c:majorGridlines/>
        <c:title/>
        <c:numFmt formatCode="0.0" sourceLinked="1"/>
        <c:majorTickMark val="none"/>
        <c:tickLblPos val="nextTo"/>
        <c:crossAx val="64825216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gap"/>
  </c:chart>
  <c:txPr>
    <a:bodyPr/>
    <a:lstStyle/>
    <a:p>
      <a:pPr>
        <a:defRPr sz="1400" b="1"/>
      </a:pPr>
      <a:endParaRPr lang="en-US"/>
    </a:p>
  </c:txPr>
  <c:externalData r:id="rId1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PERBANDINGAN PERATUS KELULUSAN PELAJAR AUTOMOTIF (ILP JITRA)</a:t>
            </a:r>
          </a:p>
        </c:rich>
      </c:tx>
    </c:title>
    <c:plotArea>
      <c:layout/>
      <c:barChart>
        <c:barDir val="col"/>
        <c:grouping val="clustered"/>
        <c:ser>
          <c:idx val="0"/>
          <c:order val="0"/>
          <c:tx>
            <c:strRef>
              <c:f>'PERBANDINGAN 22013 12014 22014'!$Y$12</c:f>
              <c:strCache>
                <c:ptCount val="1"/>
                <c:pt idx="0">
                  <c:v>2/2013</c:v>
                </c:pt>
              </c:strCache>
            </c:strRef>
          </c:tx>
          <c:cat>
            <c:strRef>
              <c:f>'PERBANDINGAN 22013 12014 22014'!$X$13:$X$17</c:f>
              <c:strCache>
                <c:ptCount val="5"/>
                <c:pt idx="0">
                  <c:v>SEM 1</c:v>
                </c:pt>
                <c:pt idx="1">
                  <c:v>SEM 2</c:v>
                </c:pt>
                <c:pt idx="2">
                  <c:v>SEM 3</c:v>
                </c:pt>
                <c:pt idx="3">
                  <c:v>SEM 4</c:v>
                </c:pt>
                <c:pt idx="4">
                  <c:v>SEM 5</c:v>
                </c:pt>
              </c:strCache>
            </c:strRef>
          </c:cat>
          <c:val>
            <c:numRef>
              <c:f>'PERBANDINGAN 22013 12014 22014'!$Y$13:$Y$17</c:f>
              <c:numCache>
                <c:formatCode>0.0</c:formatCode>
                <c:ptCount val="5"/>
                <c:pt idx="0">
                  <c:v>100</c:v>
                </c:pt>
                <c:pt idx="1">
                  <c:v>92.857142857142819</c:v>
                </c:pt>
                <c:pt idx="2">
                  <c:v>89.473684210526272</c:v>
                </c:pt>
                <c:pt idx="3">
                  <c:v>100</c:v>
                </c:pt>
                <c:pt idx="4">
                  <c:v>0</c:v>
                </c:pt>
              </c:numCache>
            </c:numRef>
          </c:val>
        </c:ser>
        <c:ser>
          <c:idx val="1"/>
          <c:order val="1"/>
          <c:tx>
            <c:strRef>
              <c:f>'PERBANDINGAN 22013 12014 22014'!$Z$12</c:f>
              <c:strCache>
                <c:ptCount val="1"/>
                <c:pt idx="0">
                  <c:v>1/2014</c:v>
                </c:pt>
              </c:strCache>
            </c:strRef>
          </c:tx>
          <c:cat>
            <c:strRef>
              <c:f>'PERBANDINGAN 22013 12014 22014'!$X$13:$X$17</c:f>
              <c:strCache>
                <c:ptCount val="5"/>
                <c:pt idx="0">
                  <c:v>SEM 1</c:v>
                </c:pt>
                <c:pt idx="1">
                  <c:v>SEM 2</c:v>
                </c:pt>
                <c:pt idx="2">
                  <c:v>SEM 3</c:v>
                </c:pt>
                <c:pt idx="3">
                  <c:v>SEM 4</c:v>
                </c:pt>
                <c:pt idx="4">
                  <c:v>SEM 5</c:v>
                </c:pt>
              </c:strCache>
            </c:strRef>
          </c:cat>
          <c:val>
            <c:numRef>
              <c:f>'PERBANDINGAN 22013 12014 22014'!$Z$13:$Z$17</c:f>
              <c:numCache>
                <c:formatCode>0.0</c:formatCode>
                <c:ptCount val="5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  <c:pt idx="4">
                  <c:v>0</c:v>
                </c:pt>
              </c:numCache>
            </c:numRef>
          </c:val>
        </c:ser>
        <c:ser>
          <c:idx val="2"/>
          <c:order val="2"/>
          <c:tx>
            <c:strRef>
              <c:f>'PERBANDINGAN 22013 12014 22014'!$AA$12</c:f>
              <c:strCache>
                <c:ptCount val="1"/>
                <c:pt idx="0">
                  <c:v>2/2014</c:v>
                </c:pt>
              </c:strCache>
            </c:strRef>
          </c:tx>
          <c:cat>
            <c:strRef>
              <c:f>'PERBANDINGAN 22013 12014 22014'!$X$13:$X$17</c:f>
              <c:strCache>
                <c:ptCount val="5"/>
                <c:pt idx="0">
                  <c:v>SEM 1</c:v>
                </c:pt>
                <c:pt idx="1">
                  <c:v>SEM 2</c:v>
                </c:pt>
                <c:pt idx="2">
                  <c:v>SEM 3</c:v>
                </c:pt>
                <c:pt idx="3">
                  <c:v>SEM 4</c:v>
                </c:pt>
                <c:pt idx="4">
                  <c:v>SEM 5</c:v>
                </c:pt>
              </c:strCache>
            </c:strRef>
          </c:cat>
          <c:val>
            <c:numRef>
              <c:f>'PERBANDINGAN 22013 12014 22014'!$AA$13:$AA$17</c:f>
              <c:numCache>
                <c:formatCode>0.0</c:formatCode>
                <c:ptCount val="5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  <c:pt idx="4">
                  <c:v>0</c:v>
                </c:pt>
              </c:numCache>
            </c:numRef>
          </c:val>
        </c:ser>
        <c:axId val="64876544"/>
        <c:axId val="64878080"/>
      </c:barChart>
      <c:catAx>
        <c:axId val="64876544"/>
        <c:scaling>
          <c:orientation val="minMax"/>
        </c:scaling>
        <c:axPos val="b"/>
        <c:majorTickMark val="none"/>
        <c:tickLblPos val="nextTo"/>
        <c:crossAx val="64878080"/>
        <c:crosses val="autoZero"/>
        <c:auto val="1"/>
        <c:lblAlgn val="ctr"/>
        <c:lblOffset val="100"/>
      </c:catAx>
      <c:valAx>
        <c:axId val="64878080"/>
        <c:scaling>
          <c:orientation val="minMax"/>
        </c:scaling>
        <c:axPos val="l"/>
        <c:majorGridlines/>
        <c:title/>
        <c:numFmt formatCode="0.0" sourceLinked="1"/>
        <c:majorTickMark val="none"/>
        <c:tickLblPos val="nextTo"/>
        <c:crossAx val="64876544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gap"/>
  </c:chart>
  <c:txPr>
    <a:bodyPr/>
    <a:lstStyle/>
    <a:p>
      <a:pPr>
        <a:defRPr sz="1400" b="1"/>
      </a:pPr>
      <a:endParaRPr lang="en-US"/>
    </a:p>
  </c:txPr>
  <c:externalData r:id="rId1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PERBANDINGAN PERATUS KELULUSAN PELAJAR AUTOMOTIF (ILP  PERAI)</a:t>
            </a:r>
          </a:p>
        </c:rich>
      </c:tx>
    </c:title>
    <c:plotArea>
      <c:layout/>
      <c:barChart>
        <c:barDir val="col"/>
        <c:grouping val="clustered"/>
        <c:ser>
          <c:idx val="0"/>
          <c:order val="0"/>
          <c:tx>
            <c:strRef>
              <c:f>'PERBANDINGAN 22013 12014 22014'!$AU$12</c:f>
              <c:strCache>
                <c:ptCount val="1"/>
                <c:pt idx="0">
                  <c:v>2/2013</c:v>
                </c:pt>
              </c:strCache>
            </c:strRef>
          </c:tx>
          <c:cat>
            <c:strRef>
              <c:f>'PERBANDINGAN 22013 12014 22014'!$AT$13:$AT$17</c:f>
              <c:strCache>
                <c:ptCount val="5"/>
                <c:pt idx="0">
                  <c:v>SEM 1</c:v>
                </c:pt>
                <c:pt idx="1">
                  <c:v>SEM 2</c:v>
                </c:pt>
                <c:pt idx="2">
                  <c:v>SEM 3</c:v>
                </c:pt>
                <c:pt idx="3">
                  <c:v>SEM 4</c:v>
                </c:pt>
                <c:pt idx="4">
                  <c:v>SEM 5</c:v>
                </c:pt>
              </c:strCache>
            </c:strRef>
          </c:cat>
          <c:val>
            <c:numRef>
              <c:f>'PERBANDINGAN 22013 12014 22014'!$AU$13:$AU$17</c:f>
              <c:numCache>
                <c:formatCode>0.0</c:formatCode>
                <c:ptCount val="5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</c:ser>
        <c:ser>
          <c:idx val="1"/>
          <c:order val="1"/>
          <c:tx>
            <c:strRef>
              <c:f>'PERBANDINGAN 22013 12014 22014'!$AV$12</c:f>
              <c:strCache>
                <c:ptCount val="1"/>
                <c:pt idx="0">
                  <c:v>1/2014</c:v>
                </c:pt>
              </c:strCache>
            </c:strRef>
          </c:tx>
          <c:cat>
            <c:strRef>
              <c:f>'PERBANDINGAN 22013 12014 22014'!$AT$13:$AT$17</c:f>
              <c:strCache>
                <c:ptCount val="5"/>
                <c:pt idx="0">
                  <c:v>SEM 1</c:v>
                </c:pt>
                <c:pt idx="1">
                  <c:v>SEM 2</c:v>
                </c:pt>
                <c:pt idx="2">
                  <c:v>SEM 3</c:v>
                </c:pt>
                <c:pt idx="3">
                  <c:v>SEM 4</c:v>
                </c:pt>
                <c:pt idx="4">
                  <c:v>SEM 5</c:v>
                </c:pt>
              </c:strCache>
            </c:strRef>
          </c:cat>
          <c:val>
            <c:numRef>
              <c:f>'PERBANDINGAN 22013 12014 22014'!$AV$13:$AV$17</c:f>
              <c:numCache>
                <c:formatCode>0.0</c:formatCode>
                <c:ptCount val="5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  <c:pt idx="4">
                  <c:v>0</c:v>
                </c:pt>
              </c:numCache>
            </c:numRef>
          </c:val>
        </c:ser>
        <c:ser>
          <c:idx val="2"/>
          <c:order val="2"/>
          <c:tx>
            <c:strRef>
              <c:f>'PERBANDINGAN 22013 12014 22014'!$AW$12</c:f>
              <c:strCache>
                <c:ptCount val="1"/>
                <c:pt idx="0">
                  <c:v>2/2014</c:v>
                </c:pt>
              </c:strCache>
            </c:strRef>
          </c:tx>
          <c:cat>
            <c:strRef>
              <c:f>'PERBANDINGAN 22013 12014 22014'!$AT$13:$AT$17</c:f>
              <c:strCache>
                <c:ptCount val="5"/>
                <c:pt idx="0">
                  <c:v>SEM 1</c:v>
                </c:pt>
                <c:pt idx="1">
                  <c:v>SEM 2</c:v>
                </c:pt>
                <c:pt idx="2">
                  <c:v>SEM 3</c:v>
                </c:pt>
                <c:pt idx="3">
                  <c:v>SEM 4</c:v>
                </c:pt>
                <c:pt idx="4">
                  <c:v>SEM 5</c:v>
                </c:pt>
              </c:strCache>
            </c:strRef>
          </c:cat>
          <c:val>
            <c:numRef>
              <c:f>'PERBANDINGAN 22013 12014 22014'!$AW$13:$AW$17</c:f>
              <c:numCache>
                <c:formatCode>0.0</c:formatCode>
                <c:ptCount val="5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  <c:pt idx="4">
                  <c:v>0</c:v>
                </c:pt>
              </c:numCache>
            </c:numRef>
          </c:val>
        </c:ser>
        <c:axId val="64935808"/>
        <c:axId val="64937344"/>
      </c:barChart>
      <c:catAx>
        <c:axId val="64935808"/>
        <c:scaling>
          <c:orientation val="minMax"/>
        </c:scaling>
        <c:axPos val="b"/>
        <c:majorTickMark val="none"/>
        <c:tickLblPos val="nextTo"/>
        <c:crossAx val="64937344"/>
        <c:crosses val="autoZero"/>
        <c:auto val="1"/>
        <c:lblAlgn val="ctr"/>
        <c:lblOffset val="100"/>
      </c:catAx>
      <c:valAx>
        <c:axId val="64937344"/>
        <c:scaling>
          <c:orientation val="minMax"/>
        </c:scaling>
        <c:axPos val="l"/>
        <c:majorGridlines/>
        <c:title/>
        <c:numFmt formatCode="0.0" sourceLinked="1"/>
        <c:majorTickMark val="none"/>
        <c:tickLblPos val="nextTo"/>
        <c:crossAx val="64935808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gap"/>
  </c:chart>
  <c:txPr>
    <a:bodyPr/>
    <a:lstStyle/>
    <a:p>
      <a:pPr>
        <a:defRPr sz="1400" b="1"/>
      </a:pPr>
      <a:endParaRPr lang="en-US"/>
    </a:p>
  </c:txPr>
  <c:externalData r:id="rId1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PERBANDINGAN PERATUS KELULUSAN PELAJAR AUTOMOTIF (ILP  MARANG)</a:t>
            </a:r>
          </a:p>
        </c:rich>
      </c:tx>
    </c:title>
    <c:plotArea>
      <c:layout/>
      <c:barChart>
        <c:barDir val="col"/>
        <c:grouping val="clustered"/>
        <c:ser>
          <c:idx val="0"/>
          <c:order val="0"/>
          <c:tx>
            <c:strRef>
              <c:f>'PERBANDINGAN 22013 12014 22014'!$AU$4</c:f>
              <c:strCache>
                <c:ptCount val="1"/>
                <c:pt idx="0">
                  <c:v>1/2014</c:v>
                </c:pt>
              </c:strCache>
            </c:strRef>
          </c:tx>
          <c:cat>
            <c:strRef>
              <c:f>'PERBANDINGAN 22013 12014 22014'!$AT$5:$AT$9</c:f>
              <c:strCache>
                <c:ptCount val="5"/>
                <c:pt idx="0">
                  <c:v>SEM 1</c:v>
                </c:pt>
                <c:pt idx="1">
                  <c:v>SEM 2</c:v>
                </c:pt>
                <c:pt idx="2">
                  <c:v>SEM 3</c:v>
                </c:pt>
                <c:pt idx="3">
                  <c:v>SEM 4</c:v>
                </c:pt>
                <c:pt idx="4">
                  <c:v>SEM 5</c:v>
                </c:pt>
              </c:strCache>
            </c:strRef>
          </c:cat>
          <c:val>
            <c:numRef>
              <c:f>'PERBANDINGAN 22013 12014 22014'!$AU$5:$AU$9</c:f>
              <c:numCache>
                <c:formatCode>0.0</c:formatCode>
                <c:ptCount val="5"/>
                <c:pt idx="0">
                  <c:v>89.5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</c:ser>
        <c:ser>
          <c:idx val="1"/>
          <c:order val="1"/>
          <c:tx>
            <c:strRef>
              <c:f>'PERBANDINGAN 22013 12014 22014'!$AV$4</c:f>
              <c:strCache>
                <c:ptCount val="1"/>
                <c:pt idx="0">
                  <c:v>2/2014</c:v>
                </c:pt>
              </c:strCache>
            </c:strRef>
          </c:tx>
          <c:cat>
            <c:strRef>
              <c:f>'PERBANDINGAN 22013 12014 22014'!$AT$5:$AT$9</c:f>
              <c:strCache>
                <c:ptCount val="5"/>
                <c:pt idx="0">
                  <c:v>SEM 1</c:v>
                </c:pt>
                <c:pt idx="1">
                  <c:v>SEM 2</c:v>
                </c:pt>
                <c:pt idx="2">
                  <c:v>SEM 3</c:v>
                </c:pt>
                <c:pt idx="3">
                  <c:v>SEM 4</c:v>
                </c:pt>
                <c:pt idx="4">
                  <c:v>SEM 5</c:v>
                </c:pt>
              </c:strCache>
            </c:strRef>
          </c:cat>
          <c:val>
            <c:numRef>
              <c:f>'PERBANDINGAN 22013 12014 22014'!$AV$5:$AV$9</c:f>
              <c:numCache>
                <c:formatCode>0.0</c:formatCode>
                <c:ptCount val="5"/>
                <c:pt idx="0">
                  <c:v>73.7</c:v>
                </c:pt>
                <c:pt idx="1">
                  <c:v>70.599999999999994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</c:ser>
        <c:axId val="64993920"/>
        <c:axId val="64999808"/>
      </c:barChart>
      <c:catAx>
        <c:axId val="64993920"/>
        <c:scaling>
          <c:orientation val="minMax"/>
        </c:scaling>
        <c:axPos val="b"/>
        <c:majorTickMark val="none"/>
        <c:tickLblPos val="nextTo"/>
        <c:crossAx val="64999808"/>
        <c:crosses val="autoZero"/>
        <c:auto val="1"/>
        <c:lblAlgn val="ctr"/>
        <c:lblOffset val="100"/>
      </c:catAx>
      <c:valAx>
        <c:axId val="64999808"/>
        <c:scaling>
          <c:orientation val="minMax"/>
        </c:scaling>
        <c:axPos val="l"/>
        <c:majorGridlines/>
        <c:title/>
        <c:numFmt formatCode="0.0" sourceLinked="1"/>
        <c:majorTickMark val="none"/>
        <c:tickLblPos val="nextTo"/>
        <c:crossAx val="64993920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gap"/>
  </c:chart>
  <c:txPr>
    <a:bodyPr/>
    <a:lstStyle/>
    <a:p>
      <a:pPr>
        <a:defRPr sz="1400" b="1"/>
      </a:pPr>
      <a:endParaRPr lang="en-US"/>
    </a:p>
  </c:txPr>
  <c:externalData r:id="rId1"/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4"/>
  <c:chart>
    <c:title>
      <c:tx>
        <c:rich>
          <a:bodyPr/>
          <a:lstStyle/>
          <a:p>
            <a:pPr>
              <a:defRPr/>
            </a:pPr>
            <a:r>
              <a:rPr lang="en-US"/>
              <a:t>Bilangan Pengajar Bidang Teknologi Automotif ILJTM</a:t>
            </a:r>
          </a:p>
        </c:rich>
      </c:tx>
    </c:title>
    <c:view3D>
      <c:depthPercent val="100"/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'BIL PENGAJAR'!$C$2</c:f>
              <c:strCache>
                <c:ptCount val="1"/>
                <c:pt idx="0">
                  <c:v>JUMLAH PENGAJAR</c:v>
                </c:pt>
              </c:strCache>
            </c:strRef>
          </c:tx>
          <c:dLbls>
            <c:showVal val="1"/>
          </c:dLbls>
          <c:cat>
            <c:strRef>
              <c:f>'BIL PENGAJAR'!$B$3:$B$15</c:f>
              <c:strCache>
                <c:ptCount val="13"/>
                <c:pt idx="0">
                  <c:v>ADTEC MELAKA</c:v>
                </c:pt>
                <c:pt idx="1">
                  <c:v>ADTEC BINTULU</c:v>
                </c:pt>
                <c:pt idx="2">
                  <c:v>ADTEC KEMAMAN</c:v>
                </c:pt>
                <c:pt idx="3">
                  <c:v>ILP KUALA LUMPUR</c:v>
                </c:pt>
                <c:pt idx="4">
                  <c:v>ILP PASIR GUDANG</c:v>
                </c:pt>
                <c:pt idx="5">
                  <c:v>ILP MERSING</c:v>
                </c:pt>
                <c:pt idx="6">
                  <c:v>ILP JITRA</c:v>
                </c:pt>
                <c:pt idx="7">
                  <c:v>ILP MARANG</c:v>
                </c:pt>
                <c:pt idx="8">
                  <c:v>ILP KOTA BHARU</c:v>
                </c:pt>
                <c:pt idx="9">
                  <c:v>ILP PERAI</c:v>
                </c:pt>
                <c:pt idx="10">
                  <c:v>ILP KOTA SAMARAHAN</c:v>
                </c:pt>
                <c:pt idx="11">
                  <c:v>ILP KOTA KINABALU</c:v>
                </c:pt>
                <c:pt idx="12">
                  <c:v>ILP LABUAN</c:v>
                </c:pt>
              </c:strCache>
            </c:strRef>
          </c:cat>
          <c:val>
            <c:numRef>
              <c:f>'BIL PENGAJAR'!$C$3:$C$15</c:f>
              <c:numCache>
                <c:formatCode>General</c:formatCode>
                <c:ptCount val="13"/>
                <c:pt idx="0">
                  <c:v>7</c:v>
                </c:pt>
                <c:pt idx="1">
                  <c:v>5</c:v>
                </c:pt>
                <c:pt idx="2">
                  <c:v>1</c:v>
                </c:pt>
                <c:pt idx="3">
                  <c:v>11</c:v>
                </c:pt>
                <c:pt idx="4">
                  <c:v>8</c:v>
                </c:pt>
                <c:pt idx="5">
                  <c:v>8</c:v>
                </c:pt>
                <c:pt idx="6">
                  <c:v>8</c:v>
                </c:pt>
                <c:pt idx="7">
                  <c:v>5</c:v>
                </c:pt>
                <c:pt idx="8">
                  <c:v>9</c:v>
                </c:pt>
                <c:pt idx="9">
                  <c:v>7</c:v>
                </c:pt>
                <c:pt idx="10">
                  <c:v>4</c:v>
                </c:pt>
                <c:pt idx="11">
                  <c:v>7</c:v>
                </c:pt>
                <c:pt idx="12">
                  <c:v>6</c:v>
                </c:pt>
              </c:numCache>
            </c:numRef>
          </c:val>
        </c:ser>
        <c:gapWidth val="75"/>
        <c:shape val="box"/>
        <c:axId val="65030784"/>
        <c:axId val="65057536"/>
        <c:axId val="0"/>
      </c:bar3DChart>
      <c:catAx>
        <c:axId val="65030784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ILJTM</a:t>
                </a:r>
              </a:p>
            </c:rich>
          </c:tx>
        </c:title>
        <c:numFmt formatCode="General" sourceLinked="1"/>
        <c:majorTickMark val="none"/>
        <c:tickLblPos val="nextTo"/>
        <c:txPr>
          <a:bodyPr rot="-5400000" vert="horz"/>
          <a:lstStyle/>
          <a:p>
            <a:pPr>
              <a:defRPr/>
            </a:pPr>
            <a:endParaRPr lang="en-US"/>
          </a:p>
        </c:txPr>
        <c:crossAx val="65057536"/>
        <c:crosses val="autoZero"/>
        <c:auto val="1"/>
        <c:lblAlgn val="ctr"/>
        <c:lblOffset val="100"/>
      </c:catAx>
      <c:valAx>
        <c:axId val="65057536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Bilangan Pengajar</a:t>
                </a:r>
              </a:p>
            </c:rich>
          </c:tx>
        </c:title>
        <c:numFmt formatCode="General" sourceLinked="1"/>
        <c:majorTickMark val="none"/>
        <c:tickLblPos val="nextTo"/>
        <c:txPr>
          <a:bodyPr rot="0" vert="horz"/>
          <a:lstStyle/>
          <a:p>
            <a:pPr>
              <a:defRPr/>
            </a:pPr>
            <a:endParaRPr lang="en-US"/>
          </a:p>
        </c:txPr>
        <c:crossAx val="65030784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</c:chart>
  <c:txPr>
    <a:bodyPr/>
    <a:lstStyle/>
    <a:p>
      <a:pPr>
        <a:defRPr sz="1400" b="1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en-US"/>
    </a:p>
  </c:txPr>
  <c:externalData r:id="rId1"/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36"/>
  <c:chart>
    <c:title>
      <c:tx>
        <c:rich>
          <a:bodyPr/>
          <a:lstStyle/>
          <a:p>
            <a:pPr algn="ctr">
              <a:defRPr sz="1600"/>
            </a:pPr>
            <a:r>
              <a:rPr lang="en-US" sz="1600"/>
              <a:t>Analisa Ability Checklist Purata Pengajar Automotif </a:t>
            </a:r>
          </a:p>
          <a:p>
            <a:pPr algn="ctr">
              <a:defRPr sz="1600"/>
            </a:pPr>
            <a:r>
              <a:rPr lang="en-US" sz="1600"/>
              <a:t>ILJTM</a:t>
            </a:r>
          </a:p>
        </c:rich>
      </c:tx>
      <c:layout>
        <c:manualLayout>
          <c:xMode val="edge"/>
          <c:yMode val="edge"/>
          <c:x val="0.31369483913660912"/>
          <c:y val="1.1569855383875907E-2"/>
        </c:manualLayout>
      </c:layout>
    </c:title>
    <c:plotArea>
      <c:layout>
        <c:manualLayout>
          <c:layoutTarget val="inner"/>
          <c:xMode val="edge"/>
          <c:yMode val="edge"/>
          <c:x val="4.1733502858884913E-2"/>
          <c:y val="8.23769993260237E-2"/>
          <c:w val="0.90162218108005576"/>
          <c:h val="0.7417994462591978"/>
        </c:manualLayout>
      </c:layout>
      <c:barChart>
        <c:barDir val="col"/>
        <c:grouping val="clustered"/>
        <c:ser>
          <c:idx val="0"/>
          <c:order val="0"/>
          <c:tx>
            <c:strRef>
              <c:f>'PURATA ILJTM'!$G$4</c:f>
              <c:strCache>
                <c:ptCount val="1"/>
                <c:pt idx="0">
                  <c:v>W. mean</c:v>
                </c:pt>
              </c:strCache>
            </c:strRef>
          </c:tx>
          <c:dLbls>
            <c:showVal val="1"/>
          </c:dLbls>
          <c:cat>
            <c:strRef>
              <c:f>'PURATA ILJTM'!$B$5:$B$124</c:f>
              <c:strCache>
                <c:ptCount val="115"/>
                <c:pt idx="0">
                  <c:v>Workshop Practice</c:v>
                </c:pt>
                <c:pt idx="6">
                  <c:v>Vehicle Periodical Maintenance</c:v>
                </c:pt>
                <c:pt idx="12">
                  <c:v>Petrol Fuel Pump</c:v>
                </c:pt>
                <c:pt idx="18">
                  <c:v>Clutch System</c:v>
                </c:pt>
                <c:pt idx="24">
                  <c:v>Suspension System</c:v>
                </c:pt>
                <c:pt idx="30">
                  <c:v>Steering System</c:v>
                </c:pt>
                <c:pt idx="36">
                  <c:v>Electrical &amp; Electronic System</c:v>
                </c:pt>
                <c:pt idx="42">
                  <c:v>Engine Management System</c:v>
                </c:pt>
                <c:pt idx="48">
                  <c:v>Transmission System</c:v>
                </c:pt>
                <c:pt idx="54">
                  <c:v>Chassis System</c:v>
                </c:pt>
                <c:pt idx="60">
                  <c:v>Turbocharger &amp; Supercharger</c:v>
                </c:pt>
                <c:pt idx="66">
                  <c:v>Diesel Fuel System</c:v>
                </c:pt>
                <c:pt idx="72">
                  <c:v>Electrical &amp; Hybrid Vehicle System</c:v>
                </c:pt>
                <c:pt idx="78">
                  <c:v>Automatic Air Condintioning System</c:v>
                </c:pt>
                <c:pt idx="84">
                  <c:v>Automotive Workshop Management</c:v>
                </c:pt>
                <c:pt idx="90">
                  <c:v>Supervisory Skill</c:v>
                </c:pt>
                <c:pt idx="96">
                  <c:v>Administer Rules and Regulations</c:v>
                </c:pt>
                <c:pt idx="102">
                  <c:v>Manage Human Resource Functions</c:v>
                </c:pt>
                <c:pt idx="108">
                  <c:v>Manage Business Strategy &amp; Planning</c:v>
                </c:pt>
                <c:pt idx="114">
                  <c:v>Manage Departmental Facilities &amp; Equipment</c:v>
                </c:pt>
              </c:strCache>
            </c:strRef>
          </c:cat>
          <c:val>
            <c:numRef>
              <c:f>'PURATA ILJTM'!$G$5:$G$124</c:f>
              <c:numCache>
                <c:formatCode>General</c:formatCode>
                <c:ptCount val="120"/>
                <c:pt idx="0" formatCode="0.0">
                  <c:v>3.6744186046511627</c:v>
                </c:pt>
                <c:pt idx="6" formatCode="0.0">
                  <c:v>3.8255813953488369</c:v>
                </c:pt>
                <c:pt idx="12" formatCode="0.0">
                  <c:v>3.4883720930232531</c:v>
                </c:pt>
                <c:pt idx="18" formatCode="0.0">
                  <c:v>3.4069767441860472</c:v>
                </c:pt>
                <c:pt idx="24" formatCode="0.0">
                  <c:v>3.5232558139534871</c:v>
                </c:pt>
                <c:pt idx="30" formatCode="0.0">
                  <c:v>3.360465116279066</c:v>
                </c:pt>
                <c:pt idx="36" formatCode="0.0">
                  <c:v>2.5581395348837201</c:v>
                </c:pt>
                <c:pt idx="42" formatCode="0.0">
                  <c:v>2.8837209302325588</c:v>
                </c:pt>
                <c:pt idx="48" formatCode="0.0">
                  <c:v>2.5697674418604652</c:v>
                </c:pt>
                <c:pt idx="54" formatCode="0.0">
                  <c:v>3.5116279069767438</c:v>
                </c:pt>
                <c:pt idx="60" formatCode="0.0">
                  <c:v>2.4534883720930227</c:v>
                </c:pt>
                <c:pt idx="66" formatCode="0.0">
                  <c:v>2.4418604651162772</c:v>
                </c:pt>
                <c:pt idx="72" formatCode="0.0">
                  <c:v>1.488372093023256</c:v>
                </c:pt>
                <c:pt idx="78" formatCode="0.0">
                  <c:v>2.6511627906976742</c:v>
                </c:pt>
                <c:pt idx="84" formatCode="0.0">
                  <c:v>2.8837209302325588</c:v>
                </c:pt>
                <c:pt idx="90" formatCode="0.0">
                  <c:v>3.0116279069767438</c:v>
                </c:pt>
                <c:pt idx="96" formatCode="0.0">
                  <c:v>2.6395348837209309</c:v>
                </c:pt>
                <c:pt idx="102" formatCode="0.0">
                  <c:v>2.6511627906976742</c:v>
                </c:pt>
                <c:pt idx="108" formatCode="0.0">
                  <c:v>2.2674418604651181</c:v>
                </c:pt>
                <c:pt idx="114" formatCode="0.0">
                  <c:v>2.5</c:v>
                </c:pt>
              </c:numCache>
            </c:numRef>
          </c:val>
        </c:ser>
        <c:axId val="65160320"/>
        <c:axId val="65161856"/>
      </c:barChart>
      <c:catAx>
        <c:axId val="65160320"/>
        <c:scaling>
          <c:orientation val="minMax"/>
        </c:scaling>
        <c:axPos val="b"/>
        <c:numFmt formatCode="General" sourceLinked="1"/>
        <c:tickLblPos val="nextTo"/>
        <c:txPr>
          <a:bodyPr rot="-2700000" vert="horz"/>
          <a:lstStyle/>
          <a:p>
            <a:pPr>
              <a:defRPr sz="1000"/>
            </a:pPr>
            <a:endParaRPr lang="en-US"/>
          </a:p>
        </c:txPr>
        <c:crossAx val="65161856"/>
        <c:crosses val="autoZero"/>
        <c:auto val="1"/>
        <c:lblAlgn val="ctr"/>
        <c:lblOffset val="100"/>
      </c:catAx>
      <c:valAx>
        <c:axId val="65161856"/>
        <c:scaling>
          <c:orientation val="minMax"/>
        </c:scaling>
        <c:axPos val="l"/>
        <c:majorGridlines/>
        <c:numFmt formatCode="0.0" sourceLinked="1"/>
        <c:tickLblPos val="nextTo"/>
        <c:txPr>
          <a:bodyPr rot="0" vert="horz"/>
          <a:lstStyle/>
          <a:p>
            <a:pPr>
              <a:defRPr/>
            </a:pPr>
            <a:endParaRPr lang="en-US"/>
          </a:p>
        </c:txPr>
        <c:crossAx val="65160320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000" b="1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en-US"/>
    </a:p>
  </c:tx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18"/>
  <c:chart>
    <c:title>
      <c:tx>
        <c:rich>
          <a:bodyPr/>
          <a:lstStyle/>
          <a:p>
            <a:pPr>
              <a:defRPr/>
            </a:pPr>
            <a:r>
              <a:rPr lang="en-US"/>
              <a:t>PERATUS KESELURUHAN PELAJAR LULUS 2/2014</a:t>
            </a: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LULUS!$B$3</c:f>
              <c:strCache>
                <c:ptCount val="1"/>
                <c:pt idx="0">
                  <c:v>SEM 1</c:v>
                </c:pt>
              </c:strCache>
            </c:strRef>
          </c:tx>
          <c:cat>
            <c:strRef>
              <c:f>LULUS!$C$2:$N$2</c:f>
              <c:strCache>
                <c:ptCount val="12"/>
                <c:pt idx="0">
                  <c:v>ADTEC MELAKA</c:v>
                </c:pt>
                <c:pt idx="1">
                  <c:v>ILP MERSING</c:v>
                </c:pt>
                <c:pt idx="2">
                  <c:v>ILP KL</c:v>
                </c:pt>
                <c:pt idx="3">
                  <c:v>ILP KOTA BHARU</c:v>
                </c:pt>
                <c:pt idx="4">
                  <c:v>ILP KOTA KINABALU</c:v>
                </c:pt>
                <c:pt idx="5">
                  <c:v>ILP PASIR GUDANG</c:v>
                </c:pt>
                <c:pt idx="6">
                  <c:v>ILP JITRA</c:v>
                </c:pt>
                <c:pt idx="7">
                  <c:v>ILP LABUAN</c:v>
                </c:pt>
                <c:pt idx="8">
                  <c:v>ILP KOTA SAMARAHAN</c:v>
                </c:pt>
                <c:pt idx="9">
                  <c:v>ILP PERAI</c:v>
                </c:pt>
                <c:pt idx="10">
                  <c:v>ILP MARANG</c:v>
                </c:pt>
                <c:pt idx="11">
                  <c:v>ADTEC BINTULU</c:v>
                </c:pt>
              </c:strCache>
            </c:strRef>
          </c:cat>
          <c:val>
            <c:numRef>
              <c:f>LULUS!$C$3:$N$3</c:f>
              <c:numCache>
                <c:formatCode>0.0</c:formatCode>
                <c:ptCount val="12"/>
                <c:pt idx="0" formatCode="General">
                  <c:v>0</c:v>
                </c:pt>
                <c:pt idx="1">
                  <c:v>100</c:v>
                </c:pt>
                <c:pt idx="2">
                  <c:v>100</c:v>
                </c:pt>
                <c:pt idx="3">
                  <c:v>96.296296296296305</c:v>
                </c:pt>
                <c:pt idx="4">
                  <c:v>100</c:v>
                </c:pt>
                <c:pt idx="5">
                  <c:v>80</c:v>
                </c:pt>
                <c:pt idx="6">
                  <c:v>100</c:v>
                </c:pt>
                <c:pt idx="7">
                  <c:v>100</c:v>
                </c:pt>
                <c:pt idx="8">
                  <c:v>100</c:v>
                </c:pt>
                <c:pt idx="9">
                  <c:v>100</c:v>
                </c:pt>
                <c:pt idx="10">
                  <c:v>73.7</c:v>
                </c:pt>
                <c:pt idx="11" formatCode="General">
                  <c:v>0</c:v>
                </c:pt>
              </c:numCache>
            </c:numRef>
          </c:val>
        </c:ser>
        <c:ser>
          <c:idx val="1"/>
          <c:order val="1"/>
          <c:tx>
            <c:strRef>
              <c:f>LULUS!$B$4</c:f>
              <c:strCache>
                <c:ptCount val="1"/>
                <c:pt idx="0">
                  <c:v>SEM 2</c:v>
                </c:pt>
              </c:strCache>
            </c:strRef>
          </c:tx>
          <c:cat>
            <c:strRef>
              <c:f>LULUS!$C$2:$N$2</c:f>
              <c:strCache>
                <c:ptCount val="12"/>
                <c:pt idx="0">
                  <c:v>ADTEC MELAKA</c:v>
                </c:pt>
                <c:pt idx="1">
                  <c:v>ILP MERSING</c:v>
                </c:pt>
                <c:pt idx="2">
                  <c:v>ILP KL</c:v>
                </c:pt>
                <c:pt idx="3">
                  <c:v>ILP KOTA BHARU</c:v>
                </c:pt>
                <c:pt idx="4">
                  <c:v>ILP KOTA KINABALU</c:v>
                </c:pt>
                <c:pt idx="5">
                  <c:v>ILP PASIR GUDANG</c:v>
                </c:pt>
                <c:pt idx="6">
                  <c:v>ILP JITRA</c:v>
                </c:pt>
                <c:pt idx="7">
                  <c:v>ILP LABUAN</c:v>
                </c:pt>
                <c:pt idx="8">
                  <c:v>ILP KOTA SAMARAHAN</c:v>
                </c:pt>
                <c:pt idx="9">
                  <c:v>ILP PERAI</c:v>
                </c:pt>
                <c:pt idx="10">
                  <c:v>ILP MARANG</c:v>
                </c:pt>
                <c:pt idx="11">
                  <c:v>ADTEC BINTULU</c:v>
                </c:pt>
              </c:strCache>
            </c:strRef>
          </c:cat>
          <c:val>
            <c:numRef>
              <c:f>LULUS!$C$4:$N$4</c:f>
              <c:numCache>
                <c:formatCode>General</c:formatCode>
                <c:ptCount val="12"/>
                <c:pt idx="0">
                  <c:v>0</c:v>
                </c:pt>
                <c:pt idx="1">
                  <c:v>0</c:v>
                </c:pt>
                <c:pt idx="2" formatCode="0.0">
                  <c:v>100</c:v>
                </c:pt>
                <c:pt idx="3" formatCode="0.0">
                  <c:v>77.777777777777757</c:v>
                </c:pt>
                <c:pt idx="4" formatCode="0.0">
                  <c:v>92.307692307692278</c:v>
                </c:pt>
                <c:pt idx="5" formatCode="0.0">
                  <c:v>76.470588235294088</c:v>
                </c:pt>
                <c:pt idx="6" formatCode="0.0">
                  <c:v>100</c:v>
                </c:pt>
                <c:pt idx="7" formatCode="0.0">
                  <c:v>46.666666666666629</c:v>
                </c:pt>
                <c:pt idx="8">
                  <c:v>0</c:v>
                </c:pt>
                <c:pt idx="9" formatCode="0.0">
                  <c:v>100</c:v>
                </c:pt>
                <c:pt idx="10" formatCode="0.0">
                  <c:v>70.599999999999994</c:v>
                </c:pt>
                <c:pt idx="11">
                  <c:v>0</c:v>
                </c:pt>
              </c:numCache>
            </c:numRef>
          </c:val>
        </c:ser>
        <c:ser>
          <c:idx val="2"/>
          <c:order val="2"/>
          <c:tx>
            <c:strRef>
              <c:f>LULUS!$B$5</c:f>
              <c:strCache>
                <c:ptCount val="1"/>
                <c:pt idx="0">
                  <c:v>SEM 3</c:v>
                </c:pt>
              </c:strCache>
            </c:strRef>
          </c:tx>
          <c:cat>
            <c:strRef>
              <c:f>LULUS!$C$2:$N$2</c:f>
              <c:strCache>
                <c:ptCount val="12"/>
                <c:pt idx="0">
                  <c:v>ADTEC MELAKA</c:v>
                </c:pt>
                <c:pt idx="1">
                  <c:v>ILP MERSING</c:v>
                </c:pt>
                <c:pt idx="2">
                  <c:v>ILP KL</c:v>
                </c:pt>
                <c:pt idx="3">
                  <c:v>ILP KOTA BHARU</c:v>
                </c:pt>
                <c:pt idx="4">
                  <c:v>ILP KOTA KINABALU</c:v>
                </c:pt>
                <c:pt idx="5">
                  <c:v>ILP PASIR GUDANG</c:v>
                </c:pt>
                <c:pt idx="6">
                  <c:v>ILP JITRA</c:v>
                </c:pt>
                <c:pt idx="7">
                  <c:v>ILP LABUAN</c:v>
                </c:pt>
                <c:pt idx="8">
                  <c:v>ILP KOTA SAMARAHAN</c:v>
                </c:pt>
                <c:pt idx="9">
                  <c:v>ILP PERAI</c:v>
                </c:pt>
                <c:pt idx="10">
                  <c:v>ILP MARANG</c:v>
                </c:pt>
                <c:pt idx="11">
                  <c:v>ADTEC BINTULU</c:v>
                </c:pt>
              </c:strCache>
            </c:strRef>
          </c:cat>
          <c:val>
            <c:numRef>
              <c:f>LULUS!$C$5:$N$5</c:f>
              <c:numCache>
                <c:formatCode>0.0</c:formatCode>
                <c:ptCount val="12"/>
                <c:pt idx="0" formatCode="General">
                  <c:v>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  <c:pt idx="4">
                  <c:v>100</c:v>
                </c:pt>
                <c:pt idx="5">
                  <c:v>100</c:v>
                </c:pt>
                <c:pt idx="6">
                  <c:v>100</c:v>
                </c:pt>
                <c:pt idx="7" formatCode="General">
                  <c:v>0</c:v>
                </c:pt>
                <c:pt idx="8">
                  <c:v>100</c:v>
                </c:pt>
                <c:pt idx="9">
                  <c:v>100</c:v>
                </c:pt>
                <c:pt idx="10" formatCode="General">
                  <c:v>0</c:v>
                </c:pt>
                <c:pt idx="11" formatCode="General">
                  <c:v>0</c:v>
                </c:pt>
              </c:numCache>
            </c:numRef>
          </c:val>
        </c:ser>
        <c:ser>
          <c:idx val="3"/>
          <c:order val="3"/>
          <c:tx>
            <c:strRef>
              <c:f>LULUS!$B$6</c:f>
              <c:strCache>
                <c:ptCount val="1"/>
                <c:pt idx="0">
                  <c:v>SEM 4</c:v>
                </c:pt>
              </c:strCache>
            </c:strRef>
          </c:tx>
          <c:cat>
            <c:strRef>
              <c:f>LULUS!$C$2:$N$2</c:f>
              <c:strCache>
                <c:ptCount val="12"/>
                <c:pt idx="0">
                  <c:v>ADTEC MELAKA</c:v>
                </c:pt>
                <c:pt idx="1">
                  <c:v>ILP MERSING</c:v>
                </c:pt>
                <c:pt idx="2">
                  <c:v>ILP KL</c:v>
                </c:pt>
                <c:pt idx="3">
                  <c:v>ILP KOTA BHARU</c:v>
                </c:pt>
                <c:pt idx="4">
                  <c:v>ILP KOTA KINABALU</c:v>
                </c:pt>
                <c:pt idx="5">
                  <c:v>ILP PASIR GUDANG</c:v>
                </c:pt>
                <c:pt idx="6">
                  <c:v>ILP JITRA</c:v>
                </c:pt>
                <c:pt idx="7">
                  <c:v>ILP LABUAN</c:v>
                </c:pt>
                <c:pt idx="8">
                  <c:v>ILP KOTA SAMARAHAN</c:v>
                </c:pt>
                <c:pt idx="9">
                  <c:v>ILP PERAI</c:v>
                </c:pt>
                <c:pt idx="10">
                  <c:v>ILP MARANG</c:v>
                </c:pt>
                <c:pt idx="11">
                  <c:v>ADTEC BINTULU</c:v>
                </c:pt>
              </c:strCache>
            </c:strRef>
          </c:cat>
          <c:val>
            <c:numRef>
              <c:f>LULUS!$C$6:$N$6</c:f>
              <c:numCache>
                <c:formatCode>General</c:formatCode>
                <c:ptCount val="1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 formatCode="0.0">
                  <c:v>100</c:v>
                </c:pt>
                <c:pt idx="4" formatCode="0.0">
                  <c:v>100</c:v>
                </c:pt>
                <c:pt idx="5" formatCode="0.0">
                  <c:v>73.3333333333333</c:v>
                </c:pt>
                <c:pt idx="6" formatCode="0.0">
                  <c:v>100</c:v>
                </c:pt>
                <c:pt idx="7">
                  <c:v>0</c:v>
                </c:pt>
                <c:pt idx="8" formatCode="0.0">
                  <c:v>100</c:v>
                </c:pt>
                <c:pt idx="9" formatCode="0.0">
                  <c:v>100</c:v>
                </c:pt>
                <c:pt idx="10">
                  <c:v>0</c:v>
                </c:pt>
                <c:pt idx="11">
                  <c:v>0</c:v>
                </c:pt>
              </c:numCache>
            </c:numRef>
          </c:val>
        </c:ser>
        <c:ser>
          <c:idx val="4"/>
          <c:order val="4"/>
          <c:tx>
            <c:strRef>
              <c:f>LULUS!$B$7</c:f>
              <c:strCache>
                <c:ptCount val="1"/>
                <c:pt idx="0">
                  <c:v>SEM 5</c:v>
                </c:pt>
              </c:strCache>
            </c:strRef>
          </c:tx>
          <c:cat>
            <c:strRef>
              <c:f>LULUS!$C$2:$N$2</c:f>
              <c:strCache>
                <c:ptCount val="12"/>
                <c:pt idx="0">
                  <c:v>ADTEC MELAKA</c:v>
                </c:pt>
                <c:pt idx="1">
                  <c:v>ILP MERSING</c:v>
                </c:pt>
                <c:pt idx="2">
                  <c:v>ILP KL</c:v>
                </c:pt>
                <c:pt idx="3">
                  <c:v>ILP KOTA BHARU</c:v>
                </c:pt>
                <c:pt idx="4">
                  <c:v>ILP KOTA KINABALU</c:v>
                </c:pt>
                <c:pt idx="5">
                  <c:v>ILP PASIR GUDANG</c:v>
                </c:pt>
                <c:pt idx="6">
                  <c:v>ILP JITRA</c:v>
                </c:pt>
                <c:pt idx="7">
                  <c:v>ILP LABUAN</c:v>
                </c:pt>
                <c:pt idx="8">
                  <c:v>ILP KOTA SAMARAHAN</c:v>
                </c:pt>
                <c:pt idx="9">
                  <c:v>ILP PERAI</c:v>
                </c:pt>
                <c:pt idx="10">
                  <c:v>ILP MARANG</c:v>
                </c:pt>
                <c:pt idx="11">
                  <c:v>ADTEC BINTULU</c:v>
                </c:pt>
              </c:strCache>
            </c:strRef>
          </c:cat>
          <c:val>
            <c:numRef>
              <c:f>LULUS!$C$7:$N$7</c:f>
              <c:numCache>
                <c:formatCode>General</c:formatCode>
                <c:ptCount val="12"/>
                <c:pt idx="0" formatCode="0.0">
                  <c:v>100</c:v>
                </c:pt>
                <c:pt idx="1">
                  <c:v>0</c:v>
                </c:pt>
                <c:pt idx="2" formatCode="0.0">
                  <c:v>100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100</c:v>
                </c:pt>
              </c:numCache>
            </c:numRef>
          </c:val>
        </c:ser>
        <c:axId val="55272960"/>
        <c:axId val="55274496"/>
      </c:barChart>
      <c:catAx>
        <c:axId val="55272960"/>
        <c:scaling>
          <c:orientation val="minMax"/>
        </c:scaling>
        <c:axPos val="b"/>
        <c:majorTickMark val="none"/>
        <c:tickLblPos val="nextTo"/>
        <c:crossAx val="55274496"/>
        <c:crosses val="autoZero"/>
        <c:auto val="1"/>
        <c:lblAlgn val="ctr"/>
        <c:lblOffset val="100"/>
      </c:catAx>
      <c:valAx>
        <c:axId val="55274496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PERATUS</a:t>
                </a:r>
              </a:p>
            </c:rich>
          </c:tx>
          <c:layout/>
        </c:title>
        <c:numFmt formatCode="General" sourceLinked="1"/>
        <c:majorTickMark val="none"/>
        <c:tickLblPos val="nextTo"/>
        <c:crossAx val="55272960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gap"/>
  </c:chart>
  <c:txPr>
    <a:bodyPr/>
    <a:lstStyle/>
    <a:p>
      <a:pPr>
        <a:defRPr sz="1200" b="1"/>
      </a:pPr>
      <a:endParaRPr lang="en-US"/>
    </a:p>
  </c:txPr>
  <c:externalData r:id="rId1"/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18"/>
  <c:chart>
    <c:title>
      <c:tx>
        <c:rich>
          <a:bodyPr/>
          <a:lstStyle/>
          <a:p>
            <a:pPr>
              <a:defRPr/>
            </a:pPr>
            <a:r>
              <a:rPr lang="en-US"/>
              <a:t>PERATUS KESELURUHAN PELAJAR GAGAL 2/2014</a:t>
            </a:r>
          </a:p>
        </c:rich>
      </c:tx>
    </c:title>
    <c:plotArea>
      <c:layout/>
      <c:barChart>
        <c:barDir val="col"/>
        <c:grouping val="clustered"/>
        <c:ser>
          <c:idx val="0"/>
          <c:order val="0"/>
          <c:tx>
            <c:strRef>
              <c:f>GAGAL!$B$3</c:f>
              <c:strCache>
                <c:ptCount val="1"/>
                <c:pt idx="0">
                  <c:v>SEM 1</c:v>
                </c:pt>
              </c:strCache>
            </c:strRef>
          </c:tx>
          <c:cat>
            <c:strRef>
              <c:f>GAGAL!$C$2:$N$2</c:f>
              <c:strCache>
                <c:ptCount val="12"/>
                <c:pt idx="0">
                  <c:v>ADTEC MELAKA</c:v>
                </c:pt>
                <c:pt idx="1">
                  <c:v>ILP MERSING</c:v>
                </c:pt>
                <c:pt idx="2">
                  <c:v>ILP KL</c:v>
                </c:pt>
                <c:pt idx="3">
                  <c:v>ILP KOTA BHARU</c:v>
                </c:pt>
                <c:pt idx="4">
                  <c:v>ILP KOTA KINABALU</c:v>
                </c:pt>
                <c:pt idx="5">
                  <c:v>ILP PASIR GUDANG</c:v>
                </c:pt>
                <c:pt idx="6">
                  <c:v>ILP JITRA</c:v>
                </c:pt>
                <c:pt idx="7">
                  <c:v>ILP LABUAN</c:v>
                </c:pt>
                <c:pt idx="8">
                  <c:v>ILP KOTA SAMARAHAN</c:v>
                </c:pt>
                <c:pt idx="9">
                  <c:v>ILP PERAI</c:v>
                </c:pt>
                <c:pt idx="10">
                  <c:v>ILP MARANG</c:v>
                </c:pt>
                <c:pt idx="11">
                  <c:v>ADTEC BINTULU</c:v>
                </c:pt>
              </c:strCache>
            </c:strRef>
          </c:cat>
          <c:val>
            <c:numRef>
              <c:f>GAGAL!$C$3:$N$3</c:f>
              <c:numCache>
                <c:formatCode>General</c:formatCode>
                <c:ptCount val="12"/>
                <c:pt idx="0">
                  <c:v>0</c:v>
                </c:pt>
                <c:pt idx="1">
                  <c:v>0</c:v>
                </c:pt>
                <c:pt idx="2" formatCode="0.0">
                  <c:v>0</c:v>
                </c:pt>
                <c:pt idx="3" formatCode="0.0">
                  <c:v>3.7037037037037037</c:v>
                </c:pt>
                <c:pt idx="4" formatCode="0.0">
                  <c:v>0</c:v>
                </c:pt>
                <c:pt idx="5" formatCode="0.0">
                  <c:v>20</c:v>
                </c:pt>
                <c:pt idx="6" formatCode="0.0">
                  <c:v>0</c:v>
                </c:pt>
                <c:pt idx="7" formatCode="0.0">
                  <c:v>0</c:v>
                </c:pt>
                <c:pt idx="8" formatCode="0.0">
                  <c:v>0</c:v>
                </c:pt>
                <c:pt idx="9" formatCode="0.0">
                  <c:v>0</c:v>
                </c:pt>
                <c:pt idx="10" formatCode="0.0">
                  <c:v>26.3</c:v>
                </c:pt>
                <c:pt idx="11">
                  <c:v>0</c:v>
                </c:pt>
              </c:numCache>
            </c:numRef>
          </c:val>
        </c:ser>
        <c:ser>
          <c:idx val="1"/>
          <c:order val="1"/>
          <c:tx>
            <c:strRef>
              <c:f>GAGAL!$B$4</c:f>
              <c:strCache>
                <c:ptCount val="1"/>
                <c:pt idx="0">
                  <c:v>SEM 2</c:v>
                </c:pt>
              </c:strCache>
            </c:strRef>
          </c:tx>
          <c:cat>
            <c:strRef>
              <c:f>GAGAL!$C$2:$N$2</c:f>
              <c:strCache>
                <c:ptCount val="12"/>
                <c:pt idx="0">
                  <c:v>ADTEC MELAKA</c:v>
                </c:pt>
                <c:pt idx="1">
                  <c:v>ILP MERSING</c:v>
                </c:pt>
                <c:pt idx="2">
                  <c:v>ILP KL</c:v>
                </c:pt>
                <c:pt idx="3">
                  <c:v>ILP KOTA BHARU</c:v>
                </c:pt>
                <c:pt idx="4">
                  <c:v>ILP KOTA KINABALU</c:v>
                </c:pt>
                <c:pt idx="5">
                  <c:v>ILP PASIR GUDANG</c:v>
                </c:pt>
                <c:pt idx="6">
                  <c:v>ILP JITRA</c:v>
                </c:pt>
                <c:pt idx="7">
                  <c:v>ILP LABUAN</c:v>
                </c:pt>
                <c:pt idx="8">
                  <c:v>ILP KOTA SAMARAHAN</c:v>
                </c:pt>
                <c:pt idx="9">
                  <c:v>ILP PERAI</c:v>
                </c:pt>
                <c:pt idx="10">
                  <c:v>ILP MARANG</c:v>
                </c:pt>
                <c:pt idx="11">
                  <c:v>ADTEC BINTULU</c:v>
                </c:pt>
              </c:strCache>
            </c:strRef>
          </c:cat>
          <c:val>
            <c:numRef>
              <c:f>GAGAL!$C$4:$N$4</c:f>
              <c:numCache>
                <c:formatCode>General</c:formatCode>
                <c:ptCount val="12"/>
                <c:pt idx="0">
                  <c:v>0</c:v>
                </c:pt>
                <c:pt idx="1">
                  <c:v>0</c:v>
                </c:pt>
                <c:pt idx="2" formatCode="0.0">
                  <c:v>0</c:v>
                </c:pt>
                <c:pt idx="3" formatCode="0.0">
                  <c:v>22.222222222222207</c:v>
                </c:pt>
                <c:pt idx="4" formatCode="0.0">
                  <c:v>7.6923076923076916</c:v>
                </c:pt>
                <c:pt idx="5" formatCode="0.0">
                  <c:v>23.52941176470588</c:v>
                </c:pt>
                <c:pt idx="6" formatCode="0.0">
                  <c:v>0</c:v>
                </c:pt>
                <c:pt idx="7" formatCode="0.0">
                  <c:v>53.333333333333343</c:v>
                </c:pt>
                <c:pt idx="8">
                  <c:v>0</c:v>
                </c:pt>
                <c:pt idx="9" formatCode="0.0">
                  <c:v>0</c:v>
                </c:pt>
                <c:pt idx="10" formatCode="0.0">
                  <c:v>29.4</c:v>
                </c:pt>
                <c:pt idx="11">
                  <c:v>0</c:v>
                </c:pt>
              </c:numCache>
            </c:numRef>
          </c:val>
        </c:ser>
        <c:ser>
          <c:idx val="2"/>
          <c:order val="2"/>
          <c:tx>
            <c:strRef>
              <c:f>GAGAL!$B$5</c:f>
              <c:strCache>
                <c:ptCount val="1"/>
                <c:pt idx="0">
                  <c:v>SEM 3</c:v>
                </c:pt>
              </c:strCache>
            </c:strRef>
          </c:tx>
          <c:cat>
            <c:strRef>
              <c:f>GAGAL!$C$2:$N$2</c:f>
              <c:strCache>
                <c:ptCount val="12"/>
                <c:pt idx="0">
                  <c:v>ADTEC MELAKA</c:v>
                </c:pt>
                <c:pt idx="1">
                  <c:v>ILP MERSING</c:v>
                </c:pt>
                <c:pt idx="2">
                  <c:v>ILP KL</c:v>
                </c:pt>
                <c:pt idx="3">
                  <c:v>ILP KOTA BHARU</c:v>
                </c:pt>
                <c:pt idx="4">
                  <c:v>ILP KOTA KINABALU</c:v>
                </c:pt>
                <c:pt idx="5">
                  <c:v>ILP PASIR GUDANG</c:v>
                </c:pt>
                <c:pt idx="6">
                  <c:v>ILP JITRA</c:v>
                </c:pt>
                <c:pt idx="7">
                  <c:v>ILP LABUAN</c:v>
                </c:pt>
                <c:pt idx="8">
                  <c:v>ILP KOTA SAMARAHAN</c:v>
                </c:pt>
                <c:pt idx="9">
                  <c:v>ILP PERAI</c:v>
                </c:pt>
                <c:pt idx="10">
                  <c:v>ILP MARANG</c:v>
                </c:pt>
                <c:pt idx="11">
                  <c:v>ADTEC BINTULU</c:v>
                </c:pt>
              </c:strCache>
            </c:strRef>
          </c:cat>
          <c:val>
            <c:numRef>
              <c:f>GAGAL!$C$5:$N$5</c:f>
              <c:numCache>
                <c:formatCode>0.0</c:formatCode>
                <c:ptCount val="12"/>
                <c:pt idx="0" formatCode="General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 formatCode="General">
                  <c:v>0</c:v>
                </c:pt>
                <c:pt idx="8">
                  <c:v>0</c:v>
                </c:pt>
                <c:pt idx="9">
                  <c:v>0</c:v>
                </c:pt>
                <c:pt idx="10" formatCode="General">
                  <c:v>0</c:v>
                </c:pt>
                <c:pt idx="11" formatCode="General">
                  <c:v>0</c:v>
                </c:pt>
              </c:numCache>
            </c:numRef>
          </c:val>
        </c:ser>
        <c:ser>
          <c:idx val="3"/>
          <c:order val="3"/>
          <c:tx>
            <c:strRef>
              <c:f>GAGAL!$B$6</c:f>
              <c:strCache>
                <c:ptCount val="1"/>
                <c:pt idx="0">
                  <c:v>SEM 4</c:v>
                </c:pt>
              </c:strCache>
            </c:strRef>
          </c:tx>
          <c:cat>
            <c:strRef>
              <c:f>GAGAL!$C$2:$N$2</c:f>
              <c:strCache>
                <c:ptCount val="12"/>
                <c:pt idx="0">
                  <c:v>ADTEC MELAKA</c:v>
                </c:pt>
                <c:pt idx="1">
                  <c:v>ILP MERSING</c:v>
                </c:pt>
                <c:pt idx="2">
                  <c:v>ILP KL</c:v>
                </c:pt>
                <c:pt idx="3">
                  <c:v>ILP KOTA BHARU</c:v>
                </c:pt>
                <c:pt idx="4">
                  <c:v>ILP KOTA KINABALU</c:v>
                </c:pt>
                <c:pt idx="5">
                  <c:v>ILP PASIR GUDANG</c:v>
                </c:pt>
                <c:pt idx="6">
                  <c:v>ILP JITRA</c:v>
                </c:pt>
                <c:pt idx="7">
                  <c:v>ILP LABUAN</c:v>
                </c:pt>
                <c:pt idx="8">
                  <c:v>ILP KOTA SAMARAHAN</c:v>
                </c:pt>
                <c:pt idx="9">
                  <c:v>ILP PERAI</c:v>
                </c:pt>
                <c:pt idx="10">
                  <c:v>ILP MARANG</c:v>
                </c:pt>
                <c:pt idx="11">
                  <c:v>ADTEC BINTULU</c:v>
                </c:pt>
              </c:strCache>
            </c:strRef>
          </c:cat>
          <c:val>
            <c:numRef>
              <c:f>GAGAL!$C$6:$N$6</c:f>
              <c:numCache>
                <c:formatCode>General</c:formatCode>
                <c:ptCount val="1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 formatCode="0.0">
                  <c:v>0</c:v>
                </c:pt>
                <c:pt idx="4" formatCode="0.0">
                  <c:v>0</c:v>
                </c:pt>
                <c:pt idx="5" formatCode="0.0">
                  <c:v>26.666666666666671</c:v>
                </c:pt>
                <c:pt idx="6" formatCode="0.0">
                  <c:v>0</c:v>
                </c:pt>
                <c:pt idx="7">
                  <c:v>0</c:v>
                </c:pt>
                <c:pt idx="8" formatCode="0.0">
                  <c:v>0</c:v>
                </c:pt>
                <c:pt idx="9" formatCode="0.0">
                  <c:v>0</c:v>
                </c:pt>
                <c:pt idx="10">
                  <c:v>0</c:v>
                </c:pt>
                <c:pt idx="11">
                  <c:v>0</c:v>
                </c:pt>
              </c:numCache>
            </c:numRef>
          </c:val>
        </c:ser>
        <c:ser>
          <c:idx val="4"/>
          <c:order val="4"/>
          <c:tx>
            <c:strRef>
              <c:f>GAGAL!$B$7</c:f>
              <c:strCache>
                <c:ptCount val="1"/>
                <c:pt idx="0">
                  <c:v>SEM 5</c:v>
                </c:pt>
              </c:strCache>
            </c:strRef>
          </c:tx>
          <c:cat>
            <c:strRef>
              <c:f>GAGAL!$C$2:$N$2</c:f>
              <c:strCache>
                <c:ptCount val="12"/>
                <c:pt idx="0">
                  <c:v>ADTEC MELAKA</c:v>
                </c:pt>
                <c:pt idx="1">
                  <c:v>ILP MERSING</c:v>
                </c:pt>
                <c:pt idx="2">
                  <c:v>ILP KL</c:v>
                </c:pt>
                <c:pt idx="3">
                  <c:v>ILP KOTA BHARU</c:v>
                </c:pt>
                <c:pt idx="4">
                  <c:v>ILP KOTA KINABALU</c:v>
                </c:pt>
                <c:pt idx="5">
                  <c:v>ILP PASIR GUDANG</c:v>
                </c:pt>
                <c:pt idx="6">
                  <c:v>ILP JITRA</c:v>
                </c:pt>
                <c:pt idx="7">
                  <c:v>ILP LABUAN</c:v>
                </c:pt>
                <c:pt idx="8">
                  <c:v>ILP KOTA SAMARAHAN</c:v>
                </c:pt>
                <c:pt idx="9">
                  <c:v>ILP PERAI</c:v>
                </c:pt>
                <c:pt idx="10">
                  <c:v>ILP MARANG</c:v>
                </c:pt>
                <c:pt idx="11">
                  <c:v>ADTEC BINTULU</c:v>
                </c:pt>
              </c:strCache>
            </c:strRef>
          </c:cat>
          <c:val>
            <c:numRef>
              <c:f>GAGAL!$C$7:$N$7</c:f>
              <c:numCache>
                <c:formatCode>General</c:formatCode>
                <c:ptCount val="12"/>
                <c:pt idx="0">
                  <c:v>0</c:v>
                </c:pt>
                <c:pt idx="1">
                  <c:v>0</c:v>
                </c:pt>
                <c:pt idx="2" formatCode="0.0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</c:numCache>
            </c:numRef>
          </c:val>
        </c:ser>
        <c:axId val="55433088"/>
        <c:axId val="55434624"/>
      </c:barChart>
      <c:catAx>
        <c:axId val="55433088"/>
        <c:scaling>
          <c:orientation val="minMax"/>
        </c:scaling>
        <c:axPos val="b"/>
        <c:majorTickMark val="none"/>
        <c:tickLblPos val="nextTo"/>
        <c:crossAx val="55434624"/>
        <c:crosses val="autoZero"/>
        <c:auto val="1"/>
        <c:lblAlgn val="ctr"/>
        <c:lblOffset val="100"/>
      </c:catAx>
      <c:valAx>
        <c:axId val="55434624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PERATUS</a:t>
                </a:r>
              </a:p>
            </c:rich>
          </c:tx>
        </c:title>
        <c:numFmt formatCode="General" sourceLinked="1"/>
        <c:majorTickMark val="none"/>
        <c:tickLblPos val="nextTo"/>
        <c:crossAx val="55433088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gap"/>
  </c:chart>
  <c:txPr>
    <a:bodyPr/>
    <a:lstStyle/>
    <a:p>
      <a:pPr>
        <a:defRPr sz="1200" b="1"/>
      </a:pPr>
      <a:endParaRPr lang="en-US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PERBANDINGAN KEPUTUSAN PEPERIKSAAN AKHIR AMALI </a:t>
            </a:r>
          </a:p>
          <a:p>
            <a:pPr>
              <a:defRPr/>
            </a:pPr>
            <a:r>
              <a:rPr lang="en-US"/>
              <a:t>SESI 2/2013  , 1/2014 &amp; 2/2014</a:t>
            </a:r>
          </a:p>
        </c:rich>
      </c:tx>
    </c:title>
    <c:plotArea>
      <c:layout/>
      <c:barChart>
        <c:barDir val="col"/>
        <c:grouping val="clustered"/>
        <c:ser>
          <c:idx val="0"/>
          <c:order val="0"/>
          <c:tx>
            <c:strRef>
              <c:f>RINGKASAN!$B$22</c:f>
              <c:strCache>
                <c:ptCount val="1"/>
                <c:pt idx="0">
                  <c:v>2/2013</c:v>
                </c:pt>
              </c:strCache>
            </c:strRef>
          </c:tx>
          <c:cat>
            <c:strRef>
              <c:f>RINGKASAN!$C$21:$F$21</c:f>
              <c:strCache>
                <c:ptCount val="4"/>
                <c:pt idx="0">
                  <c:v>BIL CALON</c:v>
                </c:pt>
                <c:pt idx="1">
                  <c:v>BIL LULUS</c:v>
                </c:pt>
                <c:pt idx="2">
                  <c:v>BIL GAGAL</c:v>
                </c:pt>
                <c:pt idx="3">
                  <c:v>PERATUS LULUS</c:v>
                </c:pt>
              </c:strCache>
            </c:strRef>
          </c:cat>
          <c:val>
            <c:numRef>
              <c:f>RINGKASAN!$C$22:$F$22</c:f>
              <c:numCache>
                <c:formatCode>General</c:formatCode>
                <c:ptCount val="4"/>
                <c:pt idx="0">
                  <c:v>665</c:v>
                </c:pt>
                <c:pt idx="1">
                  <c:v>613</c:v>
                </c:pt>
                <c:pt idx="2">
                  <c:v>52</c:v>
                </c:pt>
                <c:pt idx="3" formatCode="0.0">
                  <c:v>92.180451127819524</c:v>
                </c:pt>
              </c:numCache>
            </c:numRef>
          </c:val>
        </c:ser>
        <c:ser>
          <c:idx val="1"/>
          <c:order val="1"/>
          <c:tx>
            <c:strRef>
              <c:f>RINGKASAN!$B$23</c:f>
              <c:strCache>
                <c:ptCount val="1"/>
                <c:pt idx="0">
                  <c:v>1/2014</c:v>
                </c:pt>
              </c:strCache>
            </c:strRef>
          </c:tx>
          <c:cat>
            <c:strRef>
              <c:f>RINGKASAN!$C$21:$F$21</c:f>
              <c:strCache>
                <c:ptCount val="4"/>
                <c:pt idx="0">
                  <c:v>BIL CALON</c:v>
                </c:pt>
                <c:pt idx="1">
                  <c:v>BIL LULUS</c:v>
                </c:pt>
                <c:pt idx="2">
                  <c:v>BIL GAGAL</c:v>
                </c:pt>
                <c:pt idx="3">
                  <c:v>PERATUS LULUS</c:v>
                </c:pt>
              </c:strCache>
            </c:strRef>
          </c:cat>
          <c:val>
            <c:numRef>
              <c:f>RINGKASAN!$C$23:$F$23</c:f>
              <c:numCache>
                <c:formatCode>General</c:formatCode>
                <c:ptCount val="4"/>
                <c:pt idx="0">
                  <c:v>707</c:v>
                </c:pt>
                <c:pt idx="1">
                  <c:v>690</c:v>
                </c:pt>
                <c:pt idx="2">
                  <c:v>17</c:v>
                </c:pt>
                <c:pt idx="3" formatCode="0.0">
                  <c:v>97.595473833097557</c:v>
                </c:pt>
              </c:numCache>
            </c:numRef>
          </c:val>
        </c:ser>
        <c:ser>
          <c:idx val="2"/>
          <c:order val="2"/>
          <c:tx>
            <c:strRef>
              <c:f>RINGKASAN!$B$24</c:f>
              <c:strCache>
                <c:ptCount val="1"/>
                <c:pt idx="0">
                  <c:v>2/2014</c:v>
                </c:pt>
              </c:strCache>
            </c:strRef>
          </c:tx>
          <c:cat>
            <c:strRef>
              <c:f>RINGKASAN!$C$21:$F$21</c:f>
              <c:strCache>
                <c:ptCount val="4"/>
                <c:pt idx="0">
                  <c:v>BIL CALON</c:v>
                </c:pt>
                <c:pt idx="1">
                  <c:v>BIL LULUS</c:v>
                </c:pt>
                <c:pt idx="2">
                  <c:v>BIL GAGAL</c:v>
                </c:pt>
                <c:pt idx="3">
                  <c:v>PERATUS LULUS</c:v>
                </c:pt>
              </c:strCache>
            </c:strRef>
          </c:cat>
          <c:val>
            <c:numRef>
              <c:f>RINGKASAN!$C$24:$F$24</c:f>
              <c:numCache>
                <c:formatCode>General</c:formatCode>
                <c:ptCount val="4"/>
                <c:pt idx="0">
                  <c:v>753</c:v>
                </c:pt>
                <c:pt idx="1">
                  <c:v>735</c:v>
                </c:pt>
                <c:pt idx="2" formatCode="0">
                  <c:v>37</c:v>
                </c:pt>
                <c:pt idx="3" formatCode="0.0">
                  <c:v>97.609561752988014</c:v>
                </c:pt>
              </c:numCache>
            </c:numRef>
          </c:val>
        </c:ser>
        <c:axId val="55160832"/>
        <c:axId val="55162368"/>
      </c:barChart>
      <c:catAx>
        <c:axId val="55160832"/>
        <c:scaling>
          <c:orientation val="minMax"/>
        </c:scaling>
        <c:axPos val="b"/>
        <c:majorTickMark val="none"/>
        <c:tickLblPos val="nextTo"/>
        <c:crossAx val="55162368"/>
        <c:crosses val="autoZero"/>
        <c:auto val="1"/>
        <c:lblAlgn val="ctr"/>
        <c:lblOffset val="100"/>
      </c:catAx>
      <c:valAx>
        <c:axId val="55162368"/>
        <c:scaling>
          <c:orientation val="minMax"/>
        </c:scaling>
        <c:axPos val="l"/>
        <c:majorGridlines/>
        <c:title/>
        <c:numFmt formatCode="General" sourceLinked="1"/>
        <c:majorTickMark val="none"/>
        <c:tickLblPos val="nextTo"/>
        <c:crossAx val="55160832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gap"/>
  </c:chart>
  <c:txPr>
    <a:bodyPr/>
    <a:lstStyle/>
    <a:p>
      <a:pPr>
        <a:defRPr sz="1400" b="1"/>
      </a:pPr>
      <a:endParaRPr lang="en-US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 dirty="0"/>
              <a:t>PERBANDINGAN PERATUS KELULUSAN PELAJAR </a:t>
            </a:r>
            <a:r>
              <a:rPr lang="en-US" dirty="0" smtClean="0"/>
              <a:t>AUTOMOTIF</a:t>
            </a:r>
          </a:p>
          <a:p>
            <a:pPr>
              <a:defRPr/>
            </a:pPr>
            <a:r>
              <a:rPr lang="en-US" dirty="0" smtClean="0"/>
              <a:t> </a:t>
            </a:r>
            <a:r>
              <a:rPr lang="en-US" dirty="0"/>
              <a:t>(ADTEC  MELAKA)</a:t>
            </a:r>
          </a:p>
        </c:rich>
      </c:tx>
    </c:title>
    <c:plotArea>
      <c:layout/>
      <c:barChart>
        <c:barDir val="col"/>
        <c:grouping val="clustered"/>
        <c:ser>
          <c:idx val="0"/>
          <c:order val="0"/>
          <c:tx>
            <c:strRef>
              <c:f>'PERBANDINGAN 22013 12014 22014'!$C$4</c:f>
              <c:strCache>
                <c:ptCount val="1"/>
                <c:pt idx="0">
                  <c:v>2/2013</c:v>
                </c:pt>
              </c:strCache>
            </c:strRef>
          </c:tx>
          <c:cat>
            <c:strRef>
              <c:f>'PERBANDINGAN 22013 12014 22014'!$B$5:$B$9</c:f>
              <c:strCache>
                <c:ptCount val="5"/>
                <c:pt idx="0">
                  <c:v>SEM 1</c:v>
                </c:pt>
                <c:pt idx="1">
                  <c:v>SEM 2</c:v>
                </c:pt>
                <c:pt idx="2">
                  <c:v>SEM 3</c:v>
                </c:pt>
                <c:pt idx="3">
                  <c:v>SEM 4</c:v>
                </c:pt>
                <c:pt idx="4">
                  <c:v>SEM 5</c:v>
                </c:pt>
              </c:strCache>
            </c:strRef>
          </c:cat>
          <c:val>
            <c:numRef>
              <c:f>'PERBANDINGAN 22013 12014 22014'!$C$5:$C$9</c:f>
              <c:numCache>
                <c:formatCode>0.0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100</c:v>
                </c:pt>
              </c:numCache>
            </c:numRef>
          </c:val>
        </c:ser>
        <c:ser>
          <c:idx val="1"/>
          <c:order val="1"/>
          <c:tx>
            <c:strRef>
              <c:f>'PERBANDINGAN 22013 12014 22014'!$D$4</c:f>
              <c:strCache>
                <c:ptCount val="1"/>
                <c:pt idx="0">
                  <c:v>1/2014</c:v>
                </c:pt>
              </c:strCache>
            </c:strRef>
          </c:tx>
          <c:cat>
            <c:strRef>
              <c:f>'PERBANDINGAN 22013 12014 22014'!$B$5:$B$9</c:f>
              <c:strCache>
                <c:ptCount val="5"/>
                <c:pt idx="0">
                  <c:v>SEM 1</c:v>
                </c:pt>
                <c:pt idx="1">
                  <c:v>SEM 2</c:v>
                </c:pt>
                <c:pt idx="2">
                  <c:v>SEM 3</c:v>
                </c:pt>
                <c:pt idx="3">
                  <c:v>SEM 4</c:v>
                </c:pt>
                <c:pt idx="4">
                  <c:v>SEM 5</c:v>
                </c:pt>
              </c:strCache>
            </c:strRef>
          </c:cat>
          <c:val>
            <c:numRef>
              <c:f>'PERBANDINGAN 22013 12014 22014'!$D$5:$D$9</c:f>
              <c:numCache>
                <c:formatCode>0.0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100</c:v>
                </c:pt>
              </c:numCache>
            </c:numRef>
          </c:val>
        </c:ser>
        <c:ser>
          <c:idx val="2"/>
          <c:order val="2"/>
          <c:tx>
            <c:strRef>
              <c:f>'PERBANDINGAN 22013 12014 22014'!$E$4</c:f>
              <c:strCache>
                <c:ptCount val="1"/>
                <c:pt idx="0">
                  <c:v>2/2014</c:v>
                </c:pt>
              </c:strCache>
            </c:strRef>
          </c:tx>
          <c:cat>
            <c:strRef>
              <c:f>'PERBANDINGAN 22013 12014 22014'!$B$5:$B$9</c:f>
              <c:strCache>
                <c:ptCount val="5"/>
                <c:pt idx="0">
                  <c:v>SEM 1</c:v>
                </c:pt>
                <c:pt idx="1">
                  <c:v>SEM 2</c:v>
                </c:pt>
                <c:pt idx="2">
                  <c:v>SEM 3</c:v>
                </c:pt>
                <c:pt idx="3">
                  <c:v>SEM 4</c:v>
                </c:pt>
                <c:pt idx="4">
                  <c:v>SEM 5</c:v>
                </c:pt>
              </c:strCache>
            </c:strRef>
          </c:cat>
          <c:val>
            <c:numRef>
              <c:f>'PERBANDINGAN 22013 12014 22014'!$E$5:$E$9</c:f>
              <c:numCache>
                <c:formatCode>0.0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100</c:v>
                </c:pt>
              </c:numCache>
            </c:numRef>
          </c:val>
        </c:ser>
        <c:axId val="57329536"/>
        <c:axId val="57331072"/>
      </c:barChart>
      <c:catAx>
        <c:axId val="57329536"/>
        <c:scaling>
          <c:orientation val="minMax"/>
        </c:scaling>
        <c:axPos val="b"/>
        <c:majorTickMark val="none"/>
        <c:tickLblPos val="nextTo"/>
        <c:crossAx val="57331072"/>
        <c:crosses val="autoZero"/>
        <c:auto val="1"/>
        <c:lblAlgn val="ctr"/>
        <c:lblOffset val="100"/>
      </c:catAx>
      <c:valAx>
        <c:axId val="57331072"/>
        <c:scaling>
          <c:orientation val="minMax"/>
        </c:scaling>
        <c:axPos val="l"/>
        <c:majorGridlines/>
        <c:title/>
        <c:numFmt formatCode="0.0" sourceLinked="1"/>
        <c:majorTickMark val="none"/>
        <c:tickLblPos val="nextTo"/>
        <c:crossAx val="57329536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gap"/>
  </c:chart>
  <c:txPr>
    <a:bodyPr/>
    <a:lstStyle/>
    <a:p>
      <a:pPr>
        <a:defRPr sz="1400" b="1"/>
      </a:pPr>
      <a:endParaRPr lang="en-US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PERBANDINGAN PERATUS KELULUSAN PELAJAR AUTOMOTIF </a:t>
            </a:r>
          </a:p>
          <a:p>
            <a:pPr>
              <a:defRPr/>
            </a:pPr>
            <a:r>
              <a:rPr lang="en-US"/>
              <a:t>(ADTEC  BINTULU)</a:t>
            </a:r>
          </a:p>
        </c:rich>
      </c:tx>
      <c:layout>
        <c:manualLayout>
          <c:xMode val="edge"/>
          <c:yMode val="edge"/>
          <c:x val="0.24969436555928406"/>
          <c:y val="1.8470691163604499E-2"/>
        </c:manualLayout>
      </c:layout>
    </c:title>
    <c:plotArea>
      <c:layout/>
      <c:barChart>
        <c:barDir val="col"/>
        <c:grouping val="clustered"/>
        <c:ser>
          <c:idx val="0"/>
          <c:order val="0"/>
          <c:tx>
            <c:strRef>
              <c:f>'PERBANDINGAN 22013 12014 22014'!$N$20</c:f>
              <c:strCache>
                <c:ptCount val="1"/>
                <c:pt idx="0">
                  <c:v>2/2013</c:v>
                </c:pt>
              </c:strCache>
            </c:strRef>
          </c:tx>
          <c:cat>
            <c:strRef>
              <c:f>'PERBANDINGAN 22013 12014 22014'!$M$21:$M$25</c:f>
              <c:strCache>
                <c:ptCount val="5"/>
                <c:pt idx="0">
                  <c:v>SEM 1</c:v>
                </c:pt>
                <c:pt idx="1">
                  <c:v>SEM 2</c:v>
                </c:pt>
                <c:pt idx="2">
                  <c:v>SEM 3</c:v>
                </c:pt>
                <c:pt idx="3">
                  <c:v>SEM 4</c:v>
                </c:pt>
                <c:pt idx="4">
                  <c:v>SEM 5</c:v>
                </c:pt>
              </c:strCache>
            </c:strRef>
          </c:cat>
          <c:val>
            <c:numRef>
              <c:f>'PERBANDINGAN 22013 12014 22014'!$N$21:$N$25</c:f>
              <c:numCache>
                <c:formatCode>0.0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</c:ser>
        <c:ser>
          <c:idx val="1"/>
          <c:order val="1"/>
          <c:tx>
            <c:strRef>
              <c:f>'PERBANDINGAN 22013 12014 22014'!$O$20</c:f>
              <c:strCache>
                <c:ptCount val="1"/>
                <c:pt idx="0">
                  <c:v>1/2014</c:v>
                </c:pt>
              </c:strCache>
            </c:strRef>
          </c:tx>
          <c:cat>
            <c:strRef>
              <c:f>'PERBANDINGAN 22013 12014 22014'!$M$21:$M$25</c:f>
              <c:strCache>
                <c:ptCount val="5"/>
                <c:pt idx="0">
                  <c:v>SEM 1</c:v>
                </c:pt>
                <c:pt idx="1">
                  <c:v>SEM 2</c:v>
                </c:pt>
                <c:pt idx="2">
                  <c:v>SEM 3</c:v>
                </c:pt>
                <c:pt idx="3">
                  <c:v>SEM 4</c:v>
                </c:pt>
                <c:pt idx="4">
                  <c:v>SEM 5</c:v>
                </c:pt>
              </c:strCache>
            </c:strRef>
          </c:cat>
          <c:val>
            <c:numRef>
              <c:f>'PERBANDINGAN 22013 12014 22014'!$O$21:$O$25</c:f>
              <c:numCache>
                <c:formatCode>0.0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</c:ser>
        <c:ser>
          <c:idx val="2"/>
          <c:order val="2"/>
          <c:tx>
            <c:strRef>
              <c:f>'PERBANDINGAN 22013 12014 22014'!$P$20</c:f>
              <c:strCache>
                <c:ptCount val="1"/>
                <c:pt idx="0">
                  <c:v>2/2014</c:v>
                </c:pt>
              </c:strCache>
            </c:strRef>
          </c:tx>
          <c:cat>
            <c:strRef>
              <c:f>'PERBANDINGAN 22013 12014 22014'!$M$21:$M$25</c:f>
              <c:strCache>
                <c:ptCount val="5"/>
                <c:pt idx="0">
                  <c:v>SEM 1</c:v>
                </c:pt>
                <c:pt idx="1">
                  <c:v>SEM 2</c:v>
                </c:pt>
                <c:pt idx="2">
                  <c:v>SEM 3</c:v>
                </c:pt>
                <c:pt idx="3">
                  <c:v>SEM 4</c:v>
                </c:pt>
                <c:pt idx="4">
                  <c:v>SEM 5</c:v>
                </c:pt>
              </c:strCache>
            </c:strRef>
          </c:cat>
          <c:val>
            <c:numRef>
              <c:f>'PERBANDINGAN 22013 12014 22014'!$P$21:$P$25</c:f>
              <c:numCache>
                <c:formatCode>0.0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100</c:v>
                </c:pt>
              </c:numCache>
            </c:numRef>
          </c:val>
        </c:ser>
        <c:axId val="64126976"/>
        <c:axId val="64128512"/>
      </c:barChart>
      <c:catAx>
        <c:axId val="64126976"/>
        <c:scaling>
          <c:orientation val="minMax"/>
        </c:scaling>
        <c:axPos val="b"/>
        <c:majorTickMark val="none"/>
        <c:tickLblPos val="nextTo"/>
        <c:crossAx val="64128512"/>
        <c:crosses val="autoZero"/>
        <c:auto val="1"/>
        <c:lblAlgn val="ctr"/>
        <c:lblOffset val="100"/>
      </c:catAx>
      <c:valAx>
        <c:axId val="64128512"/>
        <c:scaling>
          <c:orientation val="minMax"/>
        </c:scaling>
        <c:axPos val="l"/>
        <c:majorGridlines/>
        <c:title/>
        <c:numFmt formatCode="0.0" sourceLinked="1"/>
        <c:majorTickMark val="none"/>
        <c:tickLblPos val="nextTo"/>
        <c:crossAx val="64126976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gap"/>
  </c:chart>
  <c:txPr>
    <a:bodyPr/>
    <a:lstStyle/>
    <a:p>
      <a:pPr>
        <a:defRPr sz="1400" b="1"/>
      </a:pPr>
      <a:endParaRPr lang="en-US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 dirty="0"/>
              <a:t>PERBANDINGAN PERATUS KELULUSAN PELAJAR AUTOMOTIF </a:t>
            </a:r>
            <a:endParaRPr lang="en-US" dirty="0" smtClean="0"/>
          </a:p>
          <a:p>
            <a:pPr>
              <a:defRPr/>
            </a:pPr>
            <a:r>
              <a:rPr lang="en-US" dirty="0" smtClean="0"/>
              <a:t>(</a:t>
            </a:r>
            <a:r>
              <a:rPr lang="en-US" dirty="0"/>
              <a:t>ILP KOTA KINABALU)</a:t>
            </a:r>
          </a:p>
        </c:rich>
      </c:tx>
    </c:title>
    <c:plotArea>
      <c:layout/>
      <c:barChart>
        <c:barDir val="col"/>
        <c:grouping val="clustered"/>
        <c:ser>
          <c:idx val="0"/>
          <c:order val="0"/>
          <c:tx>
            <c:strRef>
              <c:f>'PERBANDINGAN 22013 12014 22014'!$C$12</c:f>
              <c:strCache>
                <c:ptCount val="1"/>
                <c:pt idx="0">
                  <c:v>2/2013</c:v>
                </c:pt>
              </c:strCache>
            </c:strRef>
          </c:tx>
          <c:cat>
            <c:strRef>
              <c:f>'PERBANDINGAN 22013 12014 22014'!$B$13:$B$17</c:f>
              <c:strCache>
                <c:ptCount val="5"/>
                <c:pt idx="0">
                  <c:v>SEM 1</c:v>
                </c:pt>
                <c:pt idx="1">
                  <c:v>SEM 2</c:v>
                </c:pt>
                <c:pt idx="2">
                  <c:v>SEM 3</c:v>
                </c:pt>
                <c:pt idx="3">
                  <c:v>SEM 4</c:v>
                </c:pt>
                <c:pt idx="4">
                  <c:v>SEM 5</c:v>
                </c:pt>
              </c:strCache>
            </c:strRef>
          </c:cat>
          <c:val>
            <c:numRef>
              <c:f>'PERBANDINGAN 22013 12014 22014'!$C$13:$C$17</c:f>
              <c:numCache>
                <c:formatCode>0.0</c:formatCode>
                <c:ptCount val="5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  <c:pt idx="4">
                  <c:v>0</c:v>
                </c:pt>
              </c:numCache>
            </c:numRef>
          </c:val>
        </c:ser>
        <c:ser>
          <c:idx val="1"/>
          <c:order val="1"/>
          <c:tx>
            <c:strRef>
              <c:f>'PERBANDINGAN 22013 12014 22014'!$D$12</c:f>
              <c:strCache>
                <c:ptCount val="1"/>
                <c:pt idx="0">
                  <c:v>1/2014</c:v>
                </c:pt>
              </c:strCache>
            </c:strRef>
          </c:tx>
          <c:cat>
            <c:strRef>
              <c:f>'PERBANDINGAN 22013 12014 22014'!$B$13:$B$17</c:f>
              <c:strCache>
                <c:ptCount val="5"/>
                <c:pt idx="0">
                  <c:v>SEM 1</c:v>
                </c:pt>
                <c:pt idx="1">
                  <c:v>SEM 2</c:v>
                </c:pt>
                <c:pt idx="2">
                  <c:v>SEM 3</c:v>
                </c:pt>
                <c:pt idx="3">
                  <c:v>SEM 4</c:v>
                </c:pt>
                <c:pt idx="4">
                  <c:v>SEM 5</c:v>
                </c:pt>
              </c:strCache>
            </c:strRef>
          </c:cat>
          <c:val>
            <c:numRef>
              <c:f>'PERBANDINGAN 22013 12014 22014'!$D$13:$D$17</c:f>
              <c:numCache>
                <c:formatCode>0.0</c:formatCode>
                <c:ptCount val="5"/>
                <c:pt idx="0">
                  <c:v>100</c:v>
                </c:pt>
                <c:pt idx="1">
                  <c:v>77.272727272727195</c:v>
                </c:pt>
                <c:pt idx="2">
                  <c:v>100</c:v>
                </c:pt>
                <c:pt idx="3">
                  <c:v>100</c:v>
                </c:pt>
                <c:pt idx="4">
                  <c:v>0</c:v>
                </c:pt>
              </c:numCache>
            </c:numRef>
          </c:val>
        </c:ser>
        <c:ser>
          <c:idx val="2"/>
          <c:order val="2"/>
          <c:tx>
            <c:strRef>
              <c:f>'PERBANDINGAN 22013 12014 22014'!$E$12</c:f>
              <c:strCache>
                <c:ptCount val="1"/>
                <c:pt idx="0">
                  <c:v>2/2014</c:v>
                </c:pt>
              </c:strCache>
            </c:strRef>
          </c:tx>
          <c:cat>
            <c:strRef>
              <c:f>'PERBANDINGAN 22013 12014 22014'!$B$13:$B$17</c:f>
              <c:strCache>
                <c:ptCount val="5"/>
                <c:pt idx="0">
                  <c:v>SEM 1</c:v>
                </c:pt>
                <c:pt idx="1">
                  <c:v>SEM 2</c:v>
                </c:pt>
                <c:pt idx="2">
                  <c:v>SEM 3</c:v>
                </c:pt>
                <c:pt idx="3">
                  <c:v>SEM 4</c:v>
                </c:pt>
                <c:pt idx="4">
                  <c:v>SEM 5</c:v>
                </c:pt>
              </c:strCache>
            </c:strRef>
          </c:cat>
          <c:val>
            <c:numRef>
              <c:f>'PERBANDINGAN 22013 12014 22014'!$E$13:$E$17</c:f>
              <c:numCache>
                <c:formatCode>0.0</c:formatCode>
                <c:ptCount val="5"/>
                <c:pt idx="0">
                  <c:v>100</c:v>
                </c:pt>
                <c:pt idx="1">
                  <c:v>92.307692307692278</c:v>
                </c:pt>
                <c:pt idx="2">
                  <c:v>100</c:v>
                </c:pt>
                <c:pt idx="3">
                  <c:v>100</c:v>
                </c:pt>
                <c:pt idx="4">
                  <c:v>0</c:v>
                </c:pt>
              </c:numCache>
            </c:numRef>
          </c:val>
        </c:ser>
        <c:axId val="64493440"/>
        <c:axId val="64494976"/>
      </c:barChart>
      <c:catAx>
        <c:axId val="64493440"/>
        <c:scaling>
          <c:orientation val="minMax"/>
        </c:scaling>
        <c:axPos val="b"/>
        <c:majorTickMark val="none"/>
        <c:tickLblPos val="nextTo"/>
        <c:crossAx val="64494976"/>
        <c:crosses val="autoZero"/>
        <c:auto val="1"/>
        <c:lblAlgn val="ctr"/>
        <c:lblOffset val="100"/>
      </c:catAx>
      <c:valAx>
        <c:axId val="64494976"/>
        <c:scaling>
          <c:orientation val="minMax"/>
        </c:scaling>
        <c:axPos val="l"/>
        <c:majorGridlines/>
        <c:title/>
        <c:numFmt formatCode="0.0" sourceLinked="1"/>
        <c:majorTickMark val="none"/>
        <c:tickLblPos val="nextTo"/>
        <c:crossAx val="64493440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gap"/>
  </c:chart>
  <c:spPr>
    <a:ln>
      <a:noFill/>
    </a:ln>
  </c:spPr>
  <c:txPr>
    <a:bodyPr/>
    <a:lstStyle/>
    <a:p>
      <a:pPr>
        <a:defRPr sz="1400" b="1"/>
      </a:pPr>
      <a:endParaRPr lang="en-US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lang="en-US" dirty="0"/>
              <a:t>PERBANDINGAN PERATUS KELULUSAN PELAJAR AUTOMOTIF </a:t>
            </a:r>
            <a:endParaRPr lang="en-US" dirty="0" smtClean="0"/>
          </a:p>
          <a:p>
            <a:pPr>
              <a:defRPr/>
            </a:pPr>
            <a:r>
              <a:rPr lang="en-US" dirty="0" smtClean="0"/>
              <a:t>(</a:t>
            </a:r>
            <a:r>
              <a:rPr lang="en-US" dirty="0"/>
              <a:t>ILP KOTA SAMARAHAN)</a:t>
            </a:r>
          </a:p>
        </c:rich>
      </c:tx>
    </c:title>
    <c:plotArea>
      <c:layout/>
      <c:barChart>
        <c:barDir val="col"/>
        <c:grouping val="clustered"/>
        <c:ser>
          <c:idx val="0"/>
          <c:order val="0"/>
          <c:tx>
            <c:strRef>
              <c:f>'PERBANDINGAN 22013 12014 22014'!$C$20</c:f>
              <c:strCache>
                <c:ptCount val="1"/>
                <c:pt idx="0">
                  <c:v>2/2013</c:v>
                </c:pt>
              </c:strCache>
            </c:strRef>
          </c:tx>
          <c:cat>
            <c:strRef>
              <c:f>'PERBANDINGAN 22013 12014 22014'!$B$21:$B$25</c:f>
              <c:strCache>
                <c:ptCount val="5"/>
                <c:pt idx="0">
                  <c:v>SEM 1</c:v>
                </c:pt>
                <c:pt idx="1">
                  <c:v>SEM 2</c:v>
                </c:pt>
                <c:pt idx="2">
                  <c:v>SEM 3</c:v>
                </c:pt>
                <c:pt idx="3">
                  <c:v>SEM 4</c:v>
                </c:pt>
                <c:pt idx="4">
                  <c:v>SEM 5</c:v>
                </c:pt>
              </c:strCache>
            </c:strRef>
          </c:cat>
          <c:val>
            <c:numRef>
              <c:f>'PERBANDINGAN 22013 12014 22014'!$C$21:$C$25</c:f>
              <c:numCache>
                <c:formatCode>0.0</c:formatCode>
                <c:ptCount val="5"/>
                <c:pt idx="0">
                  <c:v>52</c:v>
                </c:pt>
                <c:pt idx="1">
                  <c:v>29.166666666666671</c:v>
                </c:pt>
                <c:pt idx="2">
                  <c:v>100</c:v>
                </c:pt>
                <c:pt idx="3">
                  <c:v>100</c:v>
                </c:pt>
                <c:pt idx="4">
                  <c:v>0</c:v>
                </c:pt>
              </c:numCache>
            </c:numRef>
          </c:val>
        </c:ser>
        <c:ser>
          <c:idx val="1"/>
          <c:order val="1"/>
          <c:tx>
            <c:strRef>
              <c:f>'PERBANDINGAN 22013 12014 22014'!$D$20</c:f>
              <c:strCache>
                <c:ptCount val="1"/>
                <c:pt idx="0">
                  <c:v>1/2014</c:v>
                </c:pt>
              </c:strCache>
            </c:strRef>
          </c:tx>
          <c:cat>
            <c:strRef>
              <c:f>'PERBANDINGAN 22013 12014 22014'!$B$21:$B$25</c:f>
              <c:strCache>
                <c:ptCount val="5"/>
                <c:pt idx="0">
                  <c:v>SEM 1</c:v>
                </c:pt>
                <c:pt idx="1">
                  <c:v>SEM 2</c:v>
                </c:pt>
                <c:pt idx="2">
                  <c:v>SEM 3</c:v>
                </c:pt>
                <c:pt idx="3">
                  <c:v>SEM 4</c:v>
                </c:pt>
                <c:pt idx="4">
                  <c:v>SEM 5</c:v>
                </c:pt>
              </c:strCache>
            </c:strRef>
          </c:cat>
          <c:val>
            <c:numRef>
              <c:f>'PERBANDINGAN 22013 12014 22014'!$D$21:$D$25</c:f>
              <c:numCache>
                <c:formatCode>0.0</c:formatCode>
                <c:ptCount val="5"/>
                <c:pt idx="0">
                  <c:v>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  <c:pt idx="4">
                  <c:v>0</c:v>
                </c:pt>
              </c:numCache>
            </c:numRef>
          </c:val>
        </c:ser>
        <c:ser>
          <c:idx val="2"/>
          <c:order val="2"/>
          <c:tx>
            <c:strRef>
              <c:f>'PERBANDINGAN 22013 12014 22014'!$E$20</c:f>
              <c:strCache>
                <c:ptCount val="1"/>
                <c:pt idx="0">
                  <c:v>2/2014</c:v>
                </c:pt>
              </c:strCache>
            </c:strRef>
          </c:tx>
          <c:cat>
            <c:strRef>
              <c:f>'PERBANDINGAN 22013 12014 22014'!$B$21:$B$25</c:f>
              <c:strCache>
                <c:ptCount val="5"/>
                <c:pt idx="0">
                  <c:v>SEM 1</c:v>
                </c:pt>
                <c:pt idx="1">
                  <c:v>SEM 2</c:v>
                </c:pt>
                <c:pt idx="2">
                  <c:v>SEM 3</c:v>
                </c:pt>
                <c:pt idx="3">
                  <c:v>SEM 4</c:v>
                </c:pt>
                <c:pt idx="4">
                  <c:v>SEM 5</c:v>
                </c:pt>
              </c:strCache>
            </c:strRef>
          </c:cat>
          <c:val>
            <c:numRef>
              <c:f>'PERBANDINGAN 22013 12014 22014'!$E$21:$E$25</c:f>
              <c:numCache>
                <c:formatCode>0.0</c:formatCode>
                <c:ptCount val="5"/>
                <c:pt idx="0">
                  <c:v>100</c:v>
                </c:pt>
                <c:pt idx="1">
                  <c:v>0</c:v>
                </c:pt>
                <c:pt idx="2">
                  <c:v>100</c:v>
                </c:pt>
                <c:pt idx="3">
                  <c:v>100</c:v>
                </c:pt>
                <c:pt idx="4">
                  <c:v>0</c:v>
                </c:pt>
              </c:numCache>
            </c:numRef>
          </c:val>
        </c:ser>
        <c:axId val="64552960"/>
        <c:axId val="64554496"/>
      </c:barChart>
      <c:catAx>
        <c:axId val="64552960"/>
        <c:scaling>
          <c:orientation val="minMax"/>
        </c:scaling>
        <c:axPos val="b"/>
        <c:majorTickMark val="none"/>
        <c:tickLblPos val="nextTo"/>
        <c:crossAx val="64554496"/>
        <c:crosses val="autoZero"/>
        <c:auto val="1"/>
        <c:lblAlgn val="ctr"/>
        <c:lblOffset val="100"/>
      </c:catAx>
      <c:valAx>
        <c:axId val="64554496"/>
        <c:scaling>
          <c:orientation val="minMax"/>
        </c:scaling>
        <c:axPos val="l"/>
        <c:majorGridlines/>
        <c:title/>
        <c:numFmt formatCode="0.0" sourceLinked="1"/>
        <c:majorTickMark val="none"/>
        <c:tickLblPos val="nextTo"/>
        <c:crossAx val="64552960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gap"/>
  </c:chart>
  <c:txPr>
    <a:bodyPr/>
    <a:lstStyle/>
    <a:p>
      <a:pPr>
        <a:defRPr sz="1400" b="1"/>
      </a:pPr>
      <a:endParaRPr lang="en-US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PERBANDINGAN PERATUS KELULUSAN PELAJAR AUTOMOTIF (ILP MERSING)</a:t>
            </a:r>
          </a:p>
        </c:rich>
      </c:tx>
    </c:title>
    <c:plotArea>
      <c:layout/>
      <c:barChart>
        <c:barDir val="col"/>
        <c:grouping val="clustered"/>
        <c:ser>
          <c:idx val="0"/>
          <c:order val="0"/>
          <c:tx>
            <c:strRef>
              <c:f>'PERBANDINGAN 22013 12014 22014'!$N$4</c:f>
              <c:strCache>
                <c:ptCount val="1"/>
                <c:pt idx="0">
                  <c:v>2/2013</c:v>
                </c:pt>
              </c:strCache>
            </c:strRef>
          </c:tx>
          <c:cat>
            <c:strRef>
              <c:f>'PERBANDINGAN 22013 12014 22014'!$M$5:$M$9</c:f>
              <c:strCache>
                <c:ptCount val="5"/>
                <c:pt idx="0">
                  <c:v>SEM 1</c:v>
                </c:pt>
                <c:pt idx="1">
                  <c:v>SEM 2</c:v>
                </c:pt>
                <c:pt idx="2">
                  <c:v>SEM 3</c:v>
                </c:pt>
                <c:pt idx="3">
                  <c:v>SEM 4</c:v>
                </c:pt>
                <c:pt idx="4">
                  <c:v>SEM 5</c:v>
                </c:pt>
              </c:strCache>
            </c:strRef>
          </c:cat>
          <c:val>
            <c:numRef>
              <c:f>'PERBANDINGAN 22013 12014 22014'!$N$5:$N$9</c:f>
              <c:numCache>
                <c:formatCode>0.0</c:formatCode>
                <c:ptCount val="5"/>
                <c:pt idx="0">
                  <c:v>100</c:v>
                </c:pt>
                <c:pt idx="1">
                  <c:v>0</c:v>
                </c:pt>
                <c:pt idx="2">
                  <c:v>100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</c:ser>
        <c:ser>
          <c:idx val="1"/>
          <c:order val="1"/>
          <c:tx>
            <c:strRef>
              <c:f>'PERBANDINGAN 22013 12014 22014'!$O$4</c:f>
              <c:strCache>
                <c:ptCount val="1"/>
                <c:pt idx="0">
                  <c:v>1/2014</c:v>
                </c:pt>
              </c:strCache>
            </c:strRef>
          </c:tx>
          <c:cat>
            <c:strRef>
              <c:f>'PERBANDINGAN 22013 12014 22014'!$M$5:$M$9</c:f>
              <c:strCache>
                <c:ptCount val="5"/>
                <c:pt idx="0">
                  <c:v>SEM 1</c:v>
                </c:pt>
                <c:pt idx="1">
                  <c:v>SEM 2</c:v>
                </c:pt>
                <c:pt idx="2">
                  <c:v>SEM 3</c:v>
                </c:pt>
                <c:pt idx="3">
                  <c:v>SEM 4</c:v>
                </c:pt>
                <c:pt idx="4">
                  <c:v>SEM 5</c:v>
                </c:pt>
              </c:strCache>
            </c:strRef>
          </c:cat>
          <c:val>
            <c:numRef>
              <c:f>'PERBANDINGAN 22013 12014 22014'!$O$5:$O$9</c:f>
              <c:numCache>
                <c:formatCode>0.0</c:formatCode>
                <c:ptCount val="5"/>
                <c:pt idx="0">
                  <c:v>0</c:v>
                </c:pt>
                <c:pt idx="1">
                  <c:v>100</c:v>
                </c:pt>
                <c:pt idx="2">
                  <c:v>0</c:v>
                </c:pt>
                <c:pt idx="3">
                  <c:v>100</c:v>
                </c:pt>
                <c:pt idx="4">
                  <c:v>100</c:v>
                </c:pt>
              </c:numCache>
            </c:numRef>
          </c:val>
        </c:ser>
        <c:ser>
          <c:idx val="2"/>
          <c:order val="2"/>
          <c:tx>
            <c:strRef>
              <c:f>'PERBANDINGAN 22013 12014 22014'!$P$4</c:f>
              <c:strCache>
                <c:ptCount val="1"/>
                <c:pt idx="0">
                  <c:v>2/2014</c:v>
                </c:pt>
              </c:strCache>
            </c:strRef>
          </c:tx>
          <c:cat>
            <c:strRef>
              <c:f>'PERBANDINGAN 22013 12014 22014'!$M$5:$M$9</c:f>
              <c:strCache>
                <c:ptCount val="5"/>
                <c:pt idx="0">
                  <c:v>SEM 1</c:v>
                </c:pt>
                <c:pt idx="1">
                  <c:v>SEM 2</c:v>
                </c:pt>
                <c:pt idx="2">
                  <c:v>SEM 3</c:v>
                </c:pt>
                <c:pt idx="3">
                  <c:v>SEM 4</c:v>
                </c:pt>
                <c:pt idx="4">
                  <c:v>SEM 5</c:v>
                </c:pt>
              </c:strCache>
            </c:strRef>
          </c:cat>
          <c:val>
            <c:numRef>
              <c:f>'PERBANDINGAN 22013 12014 22014'!$P$5:$P$9</c:f>
              <c:numCache>
                <c:formatCode>0.0</c:formatCode>
                <c:ptCount val="5"/>
                <c:pt idx="0">
                  <c:v>100</c:v>
                </c:pt>
                <c:pt idx="1">
                  <c:v>0</c:v>
                </c:pt>
                <c:pt idx="2">
                  <c:v>100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</c:ser>
        <c:axId val="64604032"/>
        <c:axId val="64605568"/>
      </c:barChart>
      <c:catAx>
        <c:axId val="64604032"/>
        <c:scaling>
          <c:orientation val="minMax"/>
        </c:scaling>
        <c:axPos val="b"/>
        <c:majorTickMark val="none"/>
        <c:tickLblPos val="nextTo"/>
        <c:crossAx val="64605568"/>
        <c:crosses val="autoZero"/>
        <c:auto val="1"/>
        <c:lblAlgn val="ctr"/>
        <c:lblOffset val="100"/>
      </c:catAx>
      <c:valAx>
        <c:axId val="64605568"/>
        <c:scaling>
          <c:orientation val="minMax"/>
        </c:scaling>
        <c:axPos val="l"/>
        <c:majorGridlines/>
        <c:title/>
        <c:numFmt formatCode="0.0" sourceLinked="1"/>
        <c:majorTickMark val="none"/>
        <c:tickLblPos val="nextTo"/>
        <c:crossAx val="64604032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gap"/>
  </c:chart>
  <c:txPr>
    <a:bodyPr/>
    <a:lstStyle/>
    <a:p>
      <a:pPr>
        <a:defRPr sz="1400" b="1"/>
      </a:pPr>
      <a:endParaRPr lang="en-US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5EBC943-58E6-4922-B50A-D3CE5B472398}" type="doc">
      <dgm:prSet loTypeId="urn:microsoft.com/office/officeart/2005/8/layout/chevron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A697C26A-DAD7-4280-99A3-B44BF9EA1677}">
      <dgm:prSet phldrT="[Text]" custT="1"/>
      <dgm:spPr/>
      <dgm:t>
        <a:bodyPr/>
        <a:lstStyle/>
        <a:p>
          <a:r>
            <a:rPr lang="en-US" sz="1800" b="1" dirty="0" smtClean="0">
              <a:solidFill>
                <a:schemeClr val="tx1"/>
              </a:solidFill>
            </a:rPr>
            <a:t>ILP </a:t>
          </a:r>
        </a:p>
        <a:p>
          <a:r>
            <a:rPr lang="en-US" sz="1800" b="1" dirty="0" smtClean="0">
              <a:solidFill>
                <a:schemeClr val="tx1"/>
              </a:solidFill>
            </a:rPr>
            <a:t>LABUAN</a:t>
          </a:r>
          <a:endParaRPr lang="en-US" sz="1800" b="1" dirty="0">
            <a:solidFill>
              <a:schemeClr val="tx1"/>
            </a:solidFill>
          </a:endParaRPr>
        </a:p>
      </dgm:t>
    </dgm:pt>
    <dgm:pt modelId="{73CF89C8-3543-4084-9AAB-B5EE8BDAD096}" type="parTrans" cxnId="{F064F0A3-62E0-4C01-AFD6-1023B7AB07E1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99A10FA0-54A3-475E-80DD-0884AC384CC0}" type="sibTrans" cxnId="{F064F0A3-62E0-4C01-AFD6-1023B7AB07E1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A594FC7F-4064-464E-8430-A6F885921371}">
      <dgm:prSet phldrT="[Text]" custT="1"/>
      <dgm:spPr/>
      <dgm:t>
        <a:bodyPr/>
        <a:lstStyle/>
        <a:p>
          <a:r>
            <a:rPr lang="fi-FI" sz="1800" dirty="0" smtClean="0">
              <a:solidFill>
                <a:schemeClr val="tx1"/>
              </a:solidFill>
            </a:rPr>
            <a:t>Portfolio kekurangan bukti keterampilan dan tidak lengkap.</a:t>
          </a:r>
          <a:endParaRPr lang="en-US" sz="1800" dirty="0">
            <a:solidFill>
              <a:schemeClr val="tx1"/>
            </a:solidFill>
          </a:endParaRPr>
        </a:p>
      </dgm:t>
    </dgm:pt>
    <dgm:pt modelId="{14E039EE-C638-4650-ADA0-BA196E931E71}" type="parTrans" cxnId="{554E96FB-81A5-4BBF-B7DF-9D1992FBB5E8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379CDF12-B9D1-4DC0-8B91-2364EA27B1BC}" type="sibTrans" cxnId="{554E96FB-81A5-4BBF-B7DF-9D1992FBB5E8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48265871-FB3A-44DE-94AC-D06E4C9F337E}">
      <dgm:prSet phldrT="[Text]" custT="1"/>
      <dgm:spPr/>
      <dgm:t>
        <a:bodyPr/>
        <a:lstStyle/>
        <a:p>
          <a:r>
            <a:rPr lang="fi-FI" sz="1800" dirty="0" smtClean="0">
              <a:solidFill>
                <a:schemeClr val="tx1"/>
              </a:solidFill>
            </a:rPr>
            <a:t>Perjalanan sistem pengajaran dan pembelajaran masih di bawah tahap minima.</a:t>
          </a:r>
          <a:endParaRPr lang="en-US" sz="1800" dirty="0">
            <a:solidFill>
              <a:schemeClr val="tx1"/>
            </a:solidFill>
          </a:endParaRPr>
        </a:p>
      </dgm:t>
    </dgm:pt>
    <dgm:pt modelId="{7DE7D81F-6FA4-4A2B-B279-C98CAC068119}" type="parTrans" cxnId="{D325F15E-B0AB-4957-81F8-1DF1D166C010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FC7844C3-2D2C-4401-9449-87134BF7AD48}" type="sibTrans" cxnId="{D325F15E-B0AB-4957-81F8-1DF1D166C010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5EEA17B4-C04C-4B44-B4A7-20379986EF58}">
      <dgm:prSet phldrT="[Text]" custT="1"/>
      <dgm:spPr/>
      <dgm:t>
        <a:bodyPr/>
        <a:lstStyle/>
        <a:p>
          <a:r>
            <a:rPr lang="en-US" sz="1800" b="1" dirty="0" smtClean="0">
              <a:solidFill>
                <a:schemeClr val="tx1"/>
              </a:solidFill>
            </a:rPr>
            <a:t>ILP KB</a:t>
          </a:r>
          <a:endParaRPr lang="en-US" sz="1800" b="1" dirty="0">
            <a:solidFill>
              <a:schemeClr val="tx1"/>
            </a:solidFill>
          </a:endParaRPr>
        </a:p>
      </dgm:t>
    </dgm:pt>
    <dgm:pt modelId="{9CEBEDCF-CB3F-470C-AA6F-23DFA3CDCD75}" type="parTrans" cxnId="{7FAD5826-4557-4907-92D8-FAB47D90E440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2AA2C4D2-3685-4E17-A8B6-2B51C9CC661F}" type="sibTrans" cxnId="{7FAD5826-4557-4907-92D8-FAB47D90E440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12C4169A-9D36-4F3F-9913-4B0A04CFD5D4}">
      <dgm:prSet phldrT="[Text]" custT="1"/>
      <dgm:spPr/>
      <dgm:t>
        <a:bodyPr/>
        <a:lstStyle/>
        <a:p>
          <a:r>
            <a:rPr lang="ms-MY" sz="1800" b="0" noProof="0" dirty="0" smtClean="0">
              <a:solidFill>
                <a:schemeClr val="tx1"/>
              </a:solidFill>
            </a:rPr>
            <a:t>Pengajar kurang membuat persediaan bagi melaksanakan peperiksaan amali terutama dari segi membuat trouble shoot dan membuka piston</a:t>
          </a:r>
          <a:endParaRPr lang="ms-MY" sz="1800" b="0" noProof="0" dirty="0">
            <a:solidFill>
              <a:schemeClr val="tx1"/>
            </a:solidFill>
          </a:endParaRPr>
        </a:p>
      </dgm:t>
    </dgm:pt>
    <dgm:pt modelId="{8A221ED8-3182-4C1B-AEA6-DC57702ABC48}" type="parTrans" cxnId="{7F3FA3B3-782F-42B7-A9D6-20C4E67F9CA9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27BFFE4E-501C-4F35-BB70-32E90AA47C88}" type="sibTrans" cxnId="{7F3FA3B3-782F-42B7-A9D6-20C4E67F9CA9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AEEAF7BB-DCD0-468C-A520-C04E202B98F9}">
      <dgm:prSet phldrT="[Text]" custT="1"/>
      <dgm:spPr/>
      <dgm:t>
        <a:bodyPr/>
        <a:lstStyle/>
        <a:p>
          <a:r>
            <a:rPr lang="en-US" sz="1800" b="1" dirty="0" smtClean="0">
              <a:solidFill>
                <a:schemeClr val="tx1"/>
              </a:solidFill>
            </a:rPr>
            <a:t>ILP KK</a:t>
          </a:r>
          <a:endParaRPr lang="en-US" sz="1800" b="1" dirty="0">
            <a:solidFill>
              <a:schemeClr val="tx1"/>
            </a:solidFill>
          </a:endParaRPr>
        </a:p>
      </dgm:t>
    </dgm:pt>
    <dgm:pt modelId="{B1458D7A-1581-4D54-9CB1-3A450AAFF0F9}" type="parTrans" cxnId="{ADD1838A-D59A-4E57-A152-6B6636322136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B1827DE7-BA59-460F-9BDD-5AFB19413A59}" type="sibTrans" cxnId="{ADD1838A-D59A-4E57-A152-6B6636322136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4C0363E9-E566-44A9-8B78-434CA5DD9B69}">
      <dgm:prSet phldrT="[Text]" custT="1"/>
      <dgm:spPr/>
      <dgm:t>
        <a:bodyPr/>
        <a:lstStyle/>
        <a:p>
          <a:r>
            <a:rPr lang="ms-MY" sz="1800" noProof="0" dirty="0" smtClean="0">
              <a:solidFill>
                <a:schemeClr val="tx1"/>
              </a:solidFill>
            </a:rPr>
            <a:t>Pelajar tidak dapt menguasai prosedur kerja yang betul seperti :</a:t>
          </a:r>
          <a:endParaRPr lang="ms-MY" sz="1800" noProof="0" dirty="0">
            <a:solidFill>
              <a:schemeClr val="tx1"/>
            </a:solidFill>
          </a:endParaRPr>
        </a:p>
      </dgm:t>
    </dgm:pt>
    <dgm:pt modelId="{9BF9B530-B548-494C-846D-59D165EFB319}" type="parTrans" cxnId="{7C1C4E71-0E17-4345-95A3-BD17542964BD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5965C995-E76B-4E6F-9215-5ED7C55FDBA4}" type="sibTrans" cxnId="{7C1C4E71-0E17-4345-95A3-BD17542964BD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1709AF25-EBA7-4BAA-ADEB-C39F54E5AD33}">
      <dgm:prSet custT="1"/>
      <dgm:spPr/>
      <dgm:t>
        <a:bodyPr/>
        <a:lstStyle/>
        <a:p>
          <a:r>
            <a:rPr lang="en-US" sz="1800" b="1" dirty="0" smtClean="0">
              <a:solidFill>
                <a:schemeClr val="tx1"/>
              </a:solidFill>
            </a:rPr>
            <a:t>ILP PG</a:t>
          </a:r>
          <a:endParaRPr lang="en-US" sz="1800" b="1" dirty="0">
            <a:solidFill>
              <a:schemeClr val="tx1"/>
            </a:solidFill>
          </a:endParaRPr>
        </a:p>
      </dgm:t>
    </dgm:pt>
    <dgm:pt modelId="{51C7D63F-E701-415F-A064-85FBF8E8B6C5}" type="parTrans" cxnId="{011FB458-C57A-45CE-A91E-747073742BFB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086BE2AA-0544-4B52-9D6B-9F0FA557F5DE}" type="sibTrans" cxnId="{011FB458-C57A-45CE-A91E-747073742BFB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F8202374-DCCE-43BE-9CCD-301C68B034E0}">
      <dgm:prSet custT="1"/>
      <dgm:spPr/>
      <dgm:t>
        <a:bodyPr/>
        <a:lstStyle/>
        <a:p>
          <a:r>
            <a:rPr lang="ms-MY" sz="1800" noProof="0" dirty="0" smtClean="0">
              <a:solidFill>
                <a:schemeClr val="tx1"/>
              </a:solidFill>
            </a:rPr>
            <a:t>Bagi modul rombak rawat enjin., pelajar gagal menyiapakan tugasan mengikut kehendak soalan.</a:t>
          </a:r>
          <a:endParaRPr lang="ms-MY" sz="1800" noProof="0" dirty="0">
            <a:solidFill>
              <a:schemeClr val="tx1"/>
            </a:solidFill>
          </a:endParaRPr>
        </a:p>
      </dgm:t>
    </dgm:pt>
    <dgm:pt modelId="{75FDC6AA-66F3-4969-91B7-7D27B96FC1EA}" type="parTrans" cxnId="{49766937-15B0-4D87-92FA-A256AC9B4BFF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0B33B431-9608-48C5-AFFC-7B8EC2E76244}" type="sibTrans" cxnId="{49766937-15B0-4D87-92FA-A256AC9B4BFF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0A644AC1-5441-4623-A6A6-E55437B09221}">
      <dgm:prSet custT="1"/>
      <dgm:spPr/>
      <dgm:t>
        <a:bodyPr/>
        <a:lstStyle/>
        <a:p>
          <a:r>
            <a:rPr lang="ms-MY" sz="1800" noProof="0" dirty="0" smtClean="0">
              <a:solidFill>
                <a:schemeClr val="tx1"/>
              </a:solidFill>
            </a:rPr>
            <a:t>Pelaksanaan modul supervisory kurang telus kerana masih terdapat pelajar meniru.</a:t>
          </a:r>
          <a:endParaRPr lang="ms-MY" sz="1800" noProof="0" dirty="0">
            <a:solidFill>
              <a:schemeClr val="tx1"/>
            </a:solidFill>
          </a:endParaRPr>
        </a:p>
      </dgm:t>
    </dgm:pt>
    <dgm:pt modelId="{277A4F40-A954-4983-B630-8A6C360448AE}" type="parTrans" cxnId="{1CBA04ED-17EC-4D7E-AABF-D29B9117D64D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4D50028A-8AF4-48E8-A37A-79EC260B3523}" type="sibTrans" cxnId="{1CBA04ED-17EC-4D7E-AABF-D29B9117D64D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5C09BAFF-02DF-4156-A16E-33B862EBF9FF}">
      <dgm:prSet phldrT="[Text]" custT="1"/>
      <dgm:spPr/>
      <dgm:t>
        <a:bodyPr/>
        <a:lstStyle/>
        <a:p>
          <a:r>
            <a:rPr lang="ms-MY" sz="1800" noProof="0" dirty="0" smtClean="0">
              <a:solidFill>
                <a:schemeClr val="tx1"/>
              </a:solidFill>
            </a:rPr>
            <a:t>ii) Merancang kerja berdasarkan soalan </a:t>
          </a:r>
          <a:endParaRPr lang="ms-MY" sz="1800" noProof="0" dirty="0">
            <a:solidFill>
              <a:schemeClr val="tx1"/>
            </a:solidFill>
          </a:endParaRPr>
        </a:p>
      </dgm:t>
    </dgm:pt>
    <dgm:pt modelId="{AA2F1468-4FEC-4F14-8908-DD3DAF780DBA}" type="parTrans" cxnId="{D93DB769-19FB-4652-BBA4-5C4842118B52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5CADDC67-FA37-482B-B2FA-C9E6942FD5FB}" type="sibTrans" cxnId="{D93DB769-19FB-4652-BBA4-5C4842118B52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CDED7DC7-443C-4ECD-AE47-76BA68BB90A9}">
      <dgm:prSet phldrT="[Text]" custT="1"/>
      <dgm:spPr/>
      <dgm:t>
        <a:bodyPr/>
        <a:lstStyle/>
        <a:p>
          <a:endParaRPr lang="ms-MY" sz="1800" noProof="0" dirty="0">
            <a:solidFill>
              <a:schemeClr val="tx1"/>
            </a:solidFill>
          </a:endParaRPr>
        </a:p>
      </dgm:t>
    </dgm:pt>
    <dgm:pt modelId="{8B0CAD04-1048-49B5-9289-AF3292F64FB3}" type="parTrans" cxnId="{D2EACD6F-275B-4670-B59C-6802818371DD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CE4F7A45-B0C4-41C4-9C26-9847306FE247}" type="sibTrans" cxnId="{D2EACD6F-275B-4670-B59C-6802818371DD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1E62BB49-2109-46D9-BCB1-0AF085D1678D}">
      <dgm:prSet phldrT="[Text]" custT="1"/>
      <dgm:spPr/>
      <dgm:t>
        <a:bodyPr/>
        <a:lstStyle/>
        <a:p>
          <a:r>
            <a:rPr lang="ms-MY" sz="1800" noProof="0" dirty="0" smtClean="0">
              <a:solidFill>
                <a:schemeClr val="tx1"/>
              </a:solidFill>
            </a:rPr>
            <a:t>i)  Membaca servis manual</a:t>
          </a:r>
          <a:endParaRPr lang="ms-MY" sz="1800" noProof="0" dirty="0">
            <a:solidFill>
              <a:schemeClr val="tx1"/>
            </a:solidFill>
          </a:endParaRPr>
        </a:p>
      </dgm:t>
    </dgm:pt>
    <dgm:pt modelId="{16FAEAFD-C844-4B9A-B7A1-58C68828404C}" type="parTrans" cxnId="{FE82CC42-EC47-429F-88B2-ACA6A7DAE6A1}">
      <dgm:prSet/>
      <dgm:spPr/>
      <dgm:t>
        <a:bodyPr/>
        <a:lstStyle/>
        <a:p>
          <a:endParaRPr lang="en-US"/>
        </a:p>
      </dgm:t>
    </dgm:pt>
    <dgm:pt modelId="{50537E38-F1C8-46B1-A7F6-CACF64383A00}" type="sibTrans" cxnId="{FE82CC42-EC47-429F-88B2-ACA6A7DAE6A1}">
      <dgm:prSet/>
      <dgm:spPr/>
      <dgm:t>
        <a:bodyPr/>
        <a:lstStyle/>
        <a:p>
          <a:endParaRPr lang="en-US"/>
        </a:p>
      </dgm:t>
    </dgm:pt>
    <dgm:pt modelId="{F6EE6369-CC0F-4549-BA28-AA5CAC516DF7}" type="pres">
      <dgm:prSet presAssocID="{75EBC943-58E6-4922-B50A-D3CE5B472398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96C9E7A-DC8C-44BA-B99D-0ACBBEA0A9A6}" type="pres">
      <dgm:prSet presAssocID="{A697C26A-DAD7-4280-99A3-B44BF9EA1677}" presName="composite" presStyleCnt="0"/>
      <dgm:spPr/>
    </dgm:pt>
    <dgm:pt modelId="{5EFA7050-5C74-4373-9A1B-A4D144868F94}" type="pres">
      <dgm:prSet presAssocID="{A697C26A-DAD7-4280-99A3-B44BF9EA1677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980977C-9E2A-4AED-9688-1E3218DB6B8A}" type="pres">
      <dgm:prSet presAssocID="{A697C26A-DAD7-4280-99A3-B44BF9EA1677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9368F2C-102A-4227-8A7F-7AFE23DC9C41}" type="pres">
      <dgm:prSet presAssocID="{99A10FA0-54A3-475E-80DD-0884AC384CC0}" presName="sp" presStyleCnt="0"/>
      <dgm:spPr/>
    </dgm:pt>
    <dgm:pt modelId="{1196EB73-533A-4B57-AD4C-83CC3EDAF223}" type="pres">
      <dgm:prSet presAssocID="{5EEA17B4-C04C-4B44-B4A7-20379986EF58}" presName="composite" presStyleCnt="0"/>
      <dgm:spPr/>
    </dgm:pt>
    <dgm:pt modelId="{39C7F560-F868-403F-93C2-CCB5C0F877C8}" type="pres">
      <dgm:prSet presAssocID="{5EEA17B4-C04C-4B44-B4A7-20379986EF58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02AEDA-4536-41DC-BD47-C08218611928}" type="pres">
      <dgm:prSet presAssocID="{5EEA17B4-C04C-4B44-B4A7-20379986EF58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95D9583-86C6-4DCD-86E3-029D8CE0B84B}" type="pres">
      <dgm:prSet presAssocID="{2AA2C4D2-3685-4E17-A8B6-2B51C9CC661F}" presName="sp" presStyleCnt="0"/>
      <dgm:spPr/>
    </dgm:pt>
    <dgm:pt modelId="{453EA313-86F9-48A3-8BA0-20BB7B020A7B}" type="pres">
      <dgm:prSet presAssocID="{AEEAF7BB-DCD0-468C-A520-C04E202B98F9}" presName="composite" presStyleCnt="0"/>
      <dgm:spPr/>
    </dgm:pt>
    <dgm:pt modelId="{C2C51D4F-4E42-4551-95FE-766C394FFFB3}" type="pres">
      <dgm:prSet presAssocID="{AEEAF7BB-DCD0-468C-A520-C04E202B98F9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96E3AA-0B0A-4824-BC7A-216BB58218ED}" type="pres">
      <dgm:prSet presAssocID="{AEEAF7BB-DCD0-468C-A520-C04E202B98F9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1A128D-4BD9-461F-9415-B611FDD1CCBF}" type="pres">
      <dgm:prSet presAssocID="{B1827DE7-BA59-460F-9BDD-5AFB19413A59}" presName="sp" presStyleCnt="0"/>
      <dgm:spPr/>
    </dgm:pt>
    <dgm:pt modelId="{67A6D3D7-6834-4CBA-ABE7-CFB79CD779D1}" type="pres">
      <dgm:prSet presAssocID="{1709AF25-EBA7-4BAA-ADEB-C39F54E5AD33}" presName="composite" presStyleCnt="0"/>
      <dgm:spPr/>
    </dgm:pt>
    <dgm:pt modelId="{7BF6C912-6A1A-4068-8D25-8C66FD167FFA}" type="pres">
      <dgm:prSet presAssocID="{1709AF25-EBA7-4BAA-ADEB-C39F54E5AD33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A372264-2E20-4E3D-B802-B70F88007969}" type="pres">
      <dgm:prSet presAssocID="{1709AF25-EBA7-4BAA-ADEB-C39F54E5AD33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32D3A9B-FC18-4A8E-B191-BF6BB6E15ED3}" type="presOf" srcId="{1E62BB49-2109-46D9-BCB1-0AF085D1678D}" destId="{1796E3AA-0B0A-4824-BC7A-216BB58218ED}" srcOrd="0" destOrd="1" presId="urn:microsoft.com/office/officeart/2005/8/layout/chevron2"/>
    <dgm:cxn modelId="{011FB458-C57A-45CE-A91E-747073742BFB}" srcId="{75EBC943-58E6-4922-B50A-D3CE5B472398}" destId="{1709AF25-EBA7-4BAA-ADEB-C39F54E5AD33}" srcOrd="3" destOrd="0" parTransId="{51C7D63F-E701-415F-A064-85FBF8E8B6C5}" sibTransId="{086BE2AA-0544-4B52-9D6B-9F0FA557F5DE}"/>
    <dgm:cxn modelId="{F064F0A3-62E0-4C01-AFD6-1023B7AB07E1}" srcId="{75EBC943-58E6-4922-B50A-D3CE5B472398}" destId="{A697C26A-DAD7-4280-99A3-B44BF9EA1677}" srcOrd="0" destOrd="0" parTransId="{73CF89C8-3543-4084-9AAB-B5EE8BDAD096}" sibTransId="{99A10FA0-54A3-475E-80DD-0884AC384CC0}"/>
    <dgm:cxn modelId="{71C092FB-2D43-47E5-936A-4C85FCDCCB3F}" type="presOf" srcId="{5C09BAFF-02DF-4156-A16E-33B862EBF9FF}" destId="{1796E3AA-0B0A-4824-BC7A-216BB58218ED}" srcOrd="0" destOrd="2" presId="urn:microsoft.com/office/officeart/2005/8/layout/chevron2"/>
    <dgm:cxn modelId="{0D2AB18D-8A9C-4A10-9A7F-98B11C19CC91}" type="presOf" srcId="{AEEAF7BB-DCD0-468C-A520-C04E202B98F9}" destId="{C2C51D4F-4E42-4551-95FE-766C394FFFB3}" srcOrd="0" destOrd="0" presId="urn:microsoft.com/office/officeart/2005/8/layout/chevron2"/>
    <dgm:cxn modelId="{554E96FB-81A5-4BBF-B7DF-9D1992FBB5E8}" srcId="{A697C26A-DAD7-4280-99A3-B44BF9EA1677}" destId="{A594FC7F-4064-464E-8430-A6F885921371}" srcOrd="0" destOrd="0" parTransId="{14E039EE-C638-4650-ADA0-BA196E931E71}" sibTransId="{379CDF12-B9D1-4DC0-8B91-2364EA27B1BC}"/>
    <dgm:cxn modelId="{9B92910B-1AEB-4FBF-8DC7-BD0BE7D7C5B5}" type="presOf" srcId="{4C0363E9-E566-44A9-8B78-434CA5DD9B69}" destId="{1796E3AA-0B0A-4824-BC7A-216BB58218ED}" srcOrd="0" destOrd="0" presId="urn:microsoft.com/office/officeart/2005/8/layout/chevron2"/>
    <dgm:cxn modelId="{49766937-15B0-4D87-92FA-A256AC9B4BFF}" srcId="{1709AF25-EBA7-4BAA-ADEB-C39F54E5AD33}" destId="{F8202374-DCCE-43BE-9CCD-301C68B034E0}" srcOrd="0" destOrd="0" parTransId="{75FDC6AA-66F3-4969-91B7-7D27B96FC1EA}" sibTransId="{0B33B431-9608-48C5-AFFC-7B8EC2E76244}"/>
    <dgm:cxn modelId="{F3EA1825-90E4-47B1-BEFA-05EC3144A17B}" type="presOf" srcId="{F8202374-DCCE-43BE-9CCD-301C68B034E0}" destId="{AA372264-2E20-4E3D-B802-B70F88007969}" srcOrd="0" destOrd="0" presId="urn:microsoft.com/office/officeart/2005/8/layout/chevron2"/>
    <dgm:cxn modelId="{1CBA04ED-17EC-4D7E-AABF-D29B9117D64D}" srcId="{1709AF25-EBA7-4BAA-ADEB-C39F54E5AD33}" destId="{0A644AC1-5441-4623-A6A6-E55437B09221}" srcOrd="1" destOrd="0" parTransId="{277A4F40-A954-4983-B630-8A6C360448AE}" sibTransId="{4D50028A-8AF4-48E8-A37A-79EC260B3523}"/>
    <dgm:cxn modelId="{7F3FA3B3-782F-42B7-A9D6-20C4E67F9CA9}" srcId="{5EEA17B4-C04C-4B44-B4A7-20379986EF58}" destId="{12C4169A-9D36-4F3F-9913-4B0A04CFD5D4}" srcOrd="0" destOrd="0" parTransId="{8A221ED8-3182-4C1B-AEA6-DC57702ABC48}" sibTransId="{27BFFE4E-501C-4F35-BB70-32E90AA47C88}"/>
    <dgm:cxn modelId="{EB87162B-4741-4F6D-A705-F6C833E714E4}" type="presOf" srcId="{5EEA17B4-C04C-4B44-B4A7-20379986EF58}" destId="{39C7F560-F868-403F-93C2-CCB5C0F877C8}" srcOrd="0" destOrd="0" presId="urn:microsoft.com/office/officeart/2005/8/layout/chevron2"/>
    <dgm:cxn modelId="{F3009ECE-C0AD-4388-B9A3-4DABBF35691E}" type="presOf" srcId="{A697C26A-DAD7-4280-99A3-B44BF9EA1677}" destId="{5EFA7050-5C74-4373-9A1B-A4D144868F94}" srcOrd="0" destOrd="0" presId="urn:microsoft.com/office/officeart/2005/8/layout/chevron2"/>
    <dgm:cxn modelId="{D2EACD6F-275B-4670-B59C-6802818371DD}" srcId="{AEEAF7BB-DCD0-468C-A520-C04E202B98F9}" destId="{CDED7DC7-443C-4ECD-AE47-76BA68BB90A9}" srcOrd="3" destOrd="0" parTransId="{8B0CAD04-1048-49B5-9289-AF3292F64FB3}" sibTransId="{CE4F7A45-B0C4-41C4-9C26-9847306FE247}"/>
    <dgm:cxn modelId="{5C561E13-7C79-4B04-9D07-A86C0E0703F9}" type="presOf" srcId="{12C4169A-9D36-4F3F-9913-4B0A04CFD5D4}" destId="{CD02AEDA-4536-41DC-BD47-C08218611928}" srcOrd="0" destOrd="0" presId="urn:microsoft.com/office/officeart/2005/8/layout/chevron2"/>
    <dgm:cxn modelId="{7C1C4E71-0E17-4345-95A3-BD17542964BD}" srcId="{AEEAF7BB-DCD0-468C-A520-C04E202B98F9}" destId="{4C0363E9-E566-44A9-8B78-434CA5DD9B69}" srcOrd="0" destOrd="0" parTransId="{9BF9B530-B548-494C-846D-59D165EFB319}" sibTransId="{5965C995-E76B-4E6F-9215-5ED7C55FDBA4}"/>
    <dgm:cxn modelId="{FE82CC42-EC47-429F-88B2-ACA6A7DAE6A1}" srcId="{AEEAF7BB-DCD0-468C-A520-C04E202B98F9}" destId="{1E62BB49-2109-46D9-BCB1-0AF085D1678D}" srcOrd="1" destOrd="0" parTransId="{16FAEAFD-C844-4B9A-B7A1-58C68828404C}" sibTransId="{50537E38-F1C8-46B1-A7F6-CACF64383A00}"/>
    <dgm:cxn modelId="{694D5153-CB72-4137-8BF5-5682EC559D11}" type="presOf" srcId="{75EBC943-58E6-4922-B50A-D3CE5B472398}" destId="{F6EE6369-CC0F-4549-BA28-AA5CAC516DF7}" srcOrd="0" destOrd="0" presId="urn:microsoft.com/office/officeart/2005/8/layout/chevron2"/>
    <dgm:cxn modelId="{ADD1838A-D59A-4E57-A152-6B6636322136}" srcId="{75EBC943-58E6-4922-B50A-D3CE5B472398}" destId="{AEEAF7BB-DCD0-468C-A520-C04E202B98F9}" srcOrd="2" destOrd="0" parTransId="{B1458D7A-1581-4D54-9CB1-3A450AAFF0F9}" sibTransId="{B1827DE7-BA59-460F-9BDD-5AFB19413A59}"/>
    <dgm:cxn modelId="{D93DB769-19FB-4652-BBA4-5C4842118B52}" srcId="{AEEAF7BB-DCD0-468C-A520-C04E202B98F9}" destId="{5C09BAFF-02DF-4156-A16E-33B862EBF9FF}" srcOrd="2" destOrd="0" parTransId="{AA2F1468-4FEC-4F14-8908-DD3DAF780DBA}" sibTransId="{5CADDC67-FA37-482B-B2FA-C9E6942FD5FB}"/>
    <dgm:cxn modelId="{D325F15E-B0AB-4957-81F8-1DF1D166C010}" srcId="{A697C26A-DAD7-4280-99A3-B44BF9EA1677}" destId="{48265871-FB3A-44DE-94AC-D06E4C9F337E}" srcOrd="1" destOrd="0" parTransId="{7DE7D81F-6FA4-4A2B-B279-C98CAC068119}" sibTransId="{FC7844C3-2D2C-4401-9449-87134BF7AD48}"/>
    <dgm:cxn modelId="{C67B0588-8703-4DD7-AFEE-889665D6FBCD}" type="presOf" srcId="{0A644AC1-5441-4623-A6A6-E55437B09221}" destId="{AA372264-2E20-4E3D-B802-B70F88007969}" srcOrd="0" destOrd="1" presId="urn:microsoft.com/office/officeart/2005/8/layout/chevron2"/>
    <dgm:cxn modelId="{80638D2A-2F95-41E4-9466-5B9101CB1C59}" type="presOf" srcId="{A594FC7F-4064-464E-8430-A6F885921371}" destId="{B980977C-9E2A-4AED-9688-1E3218DB6B8A}" srcOrd="0" destOrd="0" presId="urn:microsoft.com/office/officeart/2005/8/layout/chevron2"/>
    <dgm:cxn modelId="{0A85E145-AB0D-4673-BF33-8AD1CD047825}" type="presOf" srcId="{1709AF25-EBA7-4BAA-ADEB-C39F54E5AD33}" destId="{7BF6C912-6A1A-4068-8D25-8C66FD167FFA}" srcOrd="0" destOrd="0" presId="urn:microsoft.com/office/officeart/2005/8/layout/chevron2"/>
    <dgm:cxn modelId="{7FAD5826-4557-4907-92D8-FAB47D90E440}" srcId="{75EBC943-58E6-4922-B50A-D3CE5B472398}" destId="{5EEA17B4-C04C-4B44-B4A7-20379986EF58}" srcOrd="1" destOrd="0" parTransId="{9CEBEDCF-CB3F-470C-AA6F-23DFA3CDCD75}" sibTransId="{2AA2C4D2-3685-4E17-A8B6-2B51C9CC661F}"/>
    <dgm:cxn modelId="{62EF5A22-864F-406A-BA80-2C537DE67583}" type="presOf" srcId="{48265871-FB3A-44DE-94AC-D06E4C9F337E}" destId="{B980977C-9E2A-4AED-9688-1E3218DB6B8A}" srcOrd="0" destOrd="1" presId="urn:microsoft.com/office/officeart/2005/8/layout/chevron2"/>
    <dgm:cxn modelId="{3FFE0E12-3EBE-4B95-975B-34C5AD80C094}" type="presOf" srcId="{CDED7DC7-443C-4ECD-AE47-76BA68BB90A9}" destId="{1796E3AA-0B0A-4824-BC7A-216BB58218ED}" srcOrd="0" destOrd="3" presId="urn:microsoft.com/office/officeart/2005/8/layout/chevron2"/>
    <dgm:cxn modelId="{13DBCA9D-B62C-4A14-9673-B5FEED6E4442}" type="presParOf" srcId="{F6EE6369-CC0F-4549-BA28-AA5CAC516DF7}" destId="{296C9E7A-DC8C-44BA-B99D-0ACBBEA0A9A6}" srcOrd="0" destOrd="0" presId="urn:microsoft.com/office/officeart/2005/8/layout/chevron2"/>
    <dgm:cxn modelId="{41807114-D286-4326-B9A2-E1544BD29C9E}" type="presParOf" srcId="{296C9E7A-DC8C-44BA-B99D-0ACBBEA0A9A6}" destId="{5EFA7050-5C74-4373-9A1B-A4D144868F94}" srcOrd="0" destOrd="0" presId="urn:microsoft.com/office/officeart/2005/8/layout/chevron2"/>
    <dgm:cxn modelId="{27B1EEB9-EC6E-4FE8-A80E-1F78A07AAF92}" type="presParOf" srcId="{296C9E7A-DC8C-44BA-B99D-0ACBBEA0A9A6}" destId="{B980977C-9E2A-4AED-9688-1E3218DB6B8A}" srcOrd="1" destOrd="0" presId="urn:microsoft.com/office/officeart/2005/8/layout/chevron2"/>
    <dgm:cxn modelId="{625BA8CA-708A-4E10-BCF6-3284213BA8A8}" type="presParOf" srcId="{F6EE6369-CC0F-4549-BA28-AA5CAC516DF7}" destId="{69368F2C-102A-4227-8A7F-7AFE23DC9C41}" srcOrd="1" destOrd="0" presId="urn:microsoft.com/office/officeart/2005/8/layout/chevron2"/>
    <dgm:cxn modelId="{83E8560A-63D8-40F6-8602-2CADAB1909C1}" type="presParOf" srcId="{F6EE6369-CC0F-4549-BA28-AA5CAC516DF7}" destId="{1196EB73-533A-4B57-AD4C-83CC3EDAF223}" srcOrd="2" destOrd="0" presId="urn:microsoft.com/office/officeart/2005/8/layout/chevron2"/>
    <dgm:cxn modelId="{D4709BEA-EBDA-45BA-A9DD-C120071E253F}" type="presParOf" srcId="{1196EB73-533A-4B57-AD4C-83CC3EDAF223}" destId="{39C7F560-F868-403F-93C2-CCB5C0F877C8}" srcOrd="0" destOrd="0" presId="urn:microsoft.com/office/officeart/2005/8/layout/chevron2"/>
    <dgm:cxn modelId="{623E13A0-3226-4C0A-8567-2C8115359E54}" type="presParOf" srcId="{1196EB73-533A-4B57-AD4C-83CC3EDAF223}" destId="{CD02AEDA-4536-41DC-BD47-C08218611928}" srcOrd="1" destOrd="0" presId="urn:microsoft.com/office/officeart/2005/8/layout/chevron2"/>
    <dgm:cxn modelId="{3809564A-F8AB-44A6-B17B-C14AD8224CC2}" type="presParOf" srcId="{F6EE6369-CC0F-4549-BA28-AA5CAC516DF7}" destId="{A95D9583-86C6-4DCD-86E3-029D8CE0B84B}" srcOrd="3" destOrd="0" presId="urn:microsoft.com/office/officeart/2005/8/layout/chevron2"/>
    <dgm:cxn modelId="{AB6BAC3B-8B04-47E7-8B0E-009824DEC584}" type="presParOf" srcId="{F6EE6369-CC0F-4549-BA28-AA5CAC516DF7}" destId="{453EA313-86F9-48A3-8BA0-20BB7B020A7B}" srcOrd="4" destOrd="0" presId="urn:microsoft.com/office/officeart/2005/8/layout/chevron2"/>
    <dgm:cxn modelId="{B03A619F-821F-4C1B-BFBD-8D49D137B61D}" type="presParOf" srcId="{453EA313-86F9-48A3-8BA0-20BB7B020A7B}" destId="{C2C51D4F-4E42-4551-95FE-766C394FFFB3}" srcOrd="0" destOrd="0" presId="urn:microsoft.com/office/officeart/2005/8/layout/chevron2"/>
    <dgm:cxn modelId="{2EEB3D71-E452-4ED7-B18F-2418DA54C504}" type="presParOf" srcId="{453EA313-86F9-48A3-8BA0-20BB7B020A7B}" destId="{1796E3AA-0B0A-4824-BC7A-216BB58218ED}" srcOrd="1" destOrd="0" presId="urn:microsoft.com/office/officeart/2005/8/layout/chevron2"/>
    <dgm:cxn modelId="{53A4F532-EF4D-440F-B950-D75CBF68EACC}" type="presParOf" srcId="{F6EE6369-CC0F-4549-BA28-AA5CAC516DF7}" destId="{D21A128D-4BD9-461F-9415-B611FDD1CCBF}" srcOrd="5" destOrd="0" presId="urn:microsoft.com/office/officeart/2005/8/layout/chevron2"/>
    <dgm:cxn modelId="{FBA3C5BA-4904-4004-9836-409B8B36E185}" type="presParOf" srcId="{F6EE6369-CC0F-4549-BA28-AA5CAC516DF7}" destId="{67A6D3D7-6834-4CBA-ABE7-CFB79CD779D1}" srcOrd="6" destOrd="0" presId="urn:microsoft.com/office/officeart/2005/8/layout/chevron2"/>
    <dgm:cxn modelId="{3D796E26-E739-401F-8642-988834C26EF7}" type="presParOf" srcId="{67A6D3D7-6834-4CBA-ABE7-CFB79CD779D1}" destId="{7BF6C912-6A1A-4068-8D25-8C66FD167FFA}" srcOrd="0" destOrd="0" presId="urn:microsoft.com/office/officeart/2005/8/layout/chevron2"/>
    <dgm:cxn modelId="{3AEFD77E-38A5-42AB-8C57-5DB9830094EA}" type="presParOf" srcId="{67A6D3D7-6834-4CBA-ABE7-CFB79CD779D1}" destId="{AA372264-2E20-4E3D-B802-B70F88007969}" srcOrd="1" destOrd="0" presId="urn:microsoft.com/office/officeart/2005/8/layout/chevron2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FA7050-5C74-4373-9A1B-A4D144868F94}">
      <dsp:nvSpPr>
        <dsp:cNvPr id="0" name=""/>
        <dsp:cNvSpPr/>
      </dsp:nvSpPr>
      <dsp:spPr>
        <a:xfrm rot="5400000">
          <a:off x="-236134" y="241999"/>
          <a:ext cx="1574231" cy="1101962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chemeClr val="tx1"/>
              </a:solidFill>
            </a:rPr>
            <a:t>ILP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chemeClr val="tx1"/>
              </a:solidFill>
            </a:rPr>
            <a:t>LABUAN</a:t>
          </a:r>
          <a:endParaRPr lang="en-US" sz="1800" b="1" kern="1200" dirty="0">
            <a:solidFill>
              <a:schemeClr val="tx1"/>
            </a:solidFill>
          </a:endParaRPr>
        </a:p>
      </dsp:txBody>
      <dsp:txXfrm rot="-5400000">
        <a:off x="1" y="556845"/>
        <a:ext cx="1101962" cy="472269"/>
      </dsp:txXfrm>
    </dsp:sp>
    <dsp:sp modelId="{B980977C-9E2A-4AED-9688-1E3218DB6B8A}">
      <dsp:nvSpPr>
        <dsp:cNvPr id="0" name=""/>
        <dsp:cNvSpPr/>
      </dsp:nvSpPr>
      <dsp:spPr>
        <a:xfrm rot="5400000">
          <a:off x="4277258" y="-3169430"/>
          <a:ext cx="1023788" cy="737438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i-FI" sz="1800" kern="1200" dirty="0" smtClean="0">
              <a:solidFill>
                <a:schemeClr val="tx1"/>
              </a:solidFill>
            </a:rPr>
            <a:t>Portfolio kekurangan bukti keterampilan dan tidak lengkap.</a:t>
          </a:r>
          <a:endParaRPr lang="en-US" sz="1800" kern="1200" dirty="0">
            <a:solidFill>
              <a:schemeClr val="tx1"/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i-FI" sz="1800" kern="1200" dirty="0" smtClean="0">
              <a:solidFill>
                <a:schemeClr val="tx1"/>
              </a:solidFill>
            </a:rPr>
            <a:t>Perjalanan sistem pengajaran dan pembelajaran masih di bawah tahap minima.</a:t>
          </a:r>
          <a:endParaRPr lang="en-US" sz="1800" kern="1200" dirty="0">
            <a:solidFill>
              <a:schemeClr val="tx1"/>
            </a:solidFill>
          </a:endParaRPr>
        </a:p>
      </dsp:txBody>
      <dsp:txXfrm rot="-5400000">
        <a:off x="1101963" y="55842"/>
        <a:ext cx="7324403" cy="923834"/>
      </dsp:txXfrm>
    </dsp:sp>
    <dsp:sp modelId="{39C7F560-F868-403F-93C2-CCB5C0F877C8}">
      <dsp:nvSpPr>
        <dsp:cNvPr id="0" name=""/>
        <dsp:cNvSpPr/>
      </dsp:nvSpPr>
      <dsp:spPr>
        <a:xfrm rot="5400000">
          <a:off x="-236134" y="1672774"/>
          <a:ext cx="1574231" cy="1101962"/>
        </a:xfrm>
        <a:prstGeom prst="chevron">
          <a:avLst/>
        </a:prstGeom>
        <a:solidFill>
          <a:schemeClr val="accent2">
            <a:hueOff val="3494510"/>
            <a:satOff val="-663"/>
            <a:lumOff val="-3333"/>
            <a:alphaOff val="0"/>
          </a:schemeClr>
        </a:solidFill>
        <a:ln w="25400" cap="flat" cmpd="sng" algn="ctr">
          <a:solidFill>
            <a:schemeClr val="accent2">
              <a:hueOff val="3494510"/>
              <a:satOff val="-663"/>
              <a:lumOff val="-333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chemeClr val="tx1"/>
              </a:solidFill>
            </a:rPr>
            <a:t>ILP KB</a:t>
          </a:r>
          <a:endParaRPr lang="en-US" sz="1800" b="1" kern="1200" dirty="0">
            <a:solidFill>
              <a:schemeClr val="tx1"/>
            </a:solidFill>
          </a:endParaRPr>
        </a:p>
      </dsp:txBody>
      <dsp:txXfrm rot="-5400000">
        <a:off x="1" y="1987620"/>
        <a:ext cx="1101962" cy="472269"/>
      </dsp:txXfrm>
    </dsp:sp>
    <dsp:sp modelId="{CD02AEDA-4536-41DC-BD47-C08218611928}">
      <dsp:nvSpPr>
        <dsp:cNvPr id="0" name=""/>
        <dsp:cNvSpPr/>
      </dsp:nvSpPr>
      <dsp:spPr>
        <a:xfrm rot="5400000">
          <a:off x="4277527" y="-1738925"/>
          <a:ext cx="1023250" cy="737438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3494510"/>
              <a:satOff val="-663"/>
              <a:lumOff val="-333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ms-MY" sz="1800" b="0" kern="1200" noProof="0" dirty="0" smtClean="0">
              <a:solidFill>
                <a:schemeClr val="tx1"/>
              </a:solidFill>
            </a:rPr>
            <a:t>Pengajar kurang membuat persediaan bagi melaksanakan peperiksaan amali terutama dari segi membuat trouble shoot dan membuka piston</a:t>
          </a:r>
          <a:endParaRPr lang="ms-MY" sz="1800" b="0" kern="1200" noProof="0" dirty="0">
            <a:solidFill>
              <a:schemeClr val="tx1"/>
            </a:solidFill>
          </a:endParaRPr>
        </a:p>
      </dsp:txBody>
      <dsp:txXfrm rot="-5400000">
        <a:off x="1101963" y="1486590"/>
        <a:ext cx="7324429" cy="923348"/>
      </dsp:txXfrm>
    </dsp:sp>
    <dsp:sp modelId="{C2C51D4F-4E42-4551-95FE-766C394FFFB3}">
      <dsp:nvSpPr>
        <dsp:cNvPr id="0" name=""/>
        <dsp:cNvSpPr/>
      </dsp:nvSpPr>
      <dsp:spPr>
        <a:xfrm rot="5400000">
          <a:off x="-236134" y="3103548"/>
          <a:ext cx="1574231" cy="1101962"/>
        </a:xfrm>
        <a:prstGeom prst="chevron">
          <a:avLst/>
        </a:prstGeom>
        <a:solidFill>
          <a:schemeClr val="accent2">
            <a:hueOff val="6989019"/>
            <a:satOff val="-1325"/>
            <a:lumOff val="-6666"/>
            <a:alphaOff val="0"/>
          </a:schemeClr>
        </a:solidFill>
        <a:ln w="25400" cap="flat" cmpd="sng" algn="ctr">
          <a:solidFill>
            <a:schemeClr val="accent2">
              <a:hueOff val="6989019"/>
              <a:satOff val="-1325"/>
              <a:lumOff val="-666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chemeClr val="tx1"/>
              </a:solidFill>
            </a:rPr>
            <a:t>ILP KK</a:t>
          </a:r>
          <a:endParaRPr lang="en-US" sz="1800" b="1" kern="1200" dirty="0">
            <a:solidFill>
              <a:schemeClr val="tx1"/>
            </a:solidFill>
          </a:endParaRPr>
        </a:p>
      </dsp:txBody>
      <dsp:txXfrm rot="-5400000">
        <a:off x="1" y="3418394"/>
        <a:ext cx="1101962" cy="472269"/>
      </dsp:txXfrm>
    </dsp:sp>
    <dsp:sp modelId="{1796E3AA-0B0A-4824-BC7A-216BB58218ED}">
      <dsp:nvSpPr>
        <dsp:cNvPr id="0" name=""/>
        <dsp:cNvSpPr/>
      </dsp:nvSpPr>
      <dsp:spPr>
        <a:xfrm rot="5400000">
          <a:off x="4277527" y="-308151"/>
          <a:ext cx="1023250" cy="737438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6989019"/>
              <a:satOff val="-1325"/>
              <a:lumOff val="-666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ms-MY" sz="1800" kern="1200" noProof="0" dirty="0" smtClean="0">
              <a:solidFill>
                <a:schemeClr val="tx1"/>
              </a:solidFill>
            </a:rPr>
            <a:t>Pelajar tidak dapt menguasai prosedur kerja yang betul seperti :</a:t>
          </a:r>
          <a:endParaRPr lang="ms-MY" sz="1800" kern="1200" noProof="0" dirty="0">
            <a:solidFill>
              <a:schemeClr val="tx1"/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ms-MY" sz="1800" kern="1200" noProof="0" dirty="0" smtClean="0">
              <a:solidFill>
                <a:schemeClr val="tx1"/>
              </a:solidFill>
            </a:rPr>
            <a:t>i)  Membaca servis manual</a:t>
          </a:r>
          <a:endParaRPr lang="ms-MY" sz="1800" kern="1200" noProof="0" dirty="0">
            <a:solidFill>
              <a:schemeClr val="tx1"/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ms-MY" sz="1800" kern="1200" noProof="0" dirty="0" smtClean="0">
              <a:solidFill>
                <a:schemeClr val="tx1"/>
              </a:solidFill>
            </a:rPr>
            <a:t>ii) Merancang kerja berdasarkan soalan </a:t>
          </a:r>
          <a:endParaRPr lang="ms-MY" sz="1800" kern="1200" noProof="0" dirty="0">
            <a:solidFill>
              <a:schemeClr val="tx1"/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ms-MY" sz="1800" kern="1200" noProof="0" dirty="0">
            <a:solidFill>
              <a:schemeClr val="tx1"/>
            </a:solidFill>
          </a:endParaRPr>
        </a:p>
      </dsp:txBody>
      <dsp:txXfrm rot="-5400000">
        <a:off x="1101963" y="2917364"/>
        <a:ext cx="7324429" cy="923348"/>
      </dsp:txXfrm>
    </dsp:sp>
    <dsp:sp modelId="{7BF6C912-6A1A-4068-8D25-8C66FD167FFA}">
      <dsp:nvSpPr>
        <dsp:cNvPr id="0" name=""/>
        <dsp:cNvSpPr/>
      </dsp:nvSpPr>
      <dsp:spPr>
        <a:xfrm rot="5400000">
          <a:off x="-236134" y="4534322"/>
          <a:ext cx="1574231" cy="1101962"/>
        </a:xfrm>
        <a:prstGeom prst="chevron">
          <a:avLst/>
        </a:prstGeom>
        <a:solidFill>
          <a:schemeClr val="accent2">
            <a:hueOff val="10483529"/>
            <a:satOff val="-1988"/>
            <a:lumOff val="-9999"/>
            <a:alphaOff val="0"/>
          </a:schemeClr>
        </a:solidFill>
        <a:ln w="25400" cap="flat" cmpd="sng" algn="ctr">
          <a:solidFill>
            <a:schemeClr val="accent2">
              <a:hueOff val="10483529"/>
              <a:satOff val="-1988"/>
              <a:lumOff val="-999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chemeClr val="tx1"/>
              </a:solidFill>
            </a:rPr>
            <a:t>ILP PG</a:t>
          </a:r>
          <a:endParaRPr lang="en-US" sz="1800" b="1" kern="1200" dirty="0">
            <a:solidFill>
              <a:schemeClr val="tx1"/>
            </a:solidFill>
          </a:endParaRPr>
        </a:p>
      </dsp:txBody>
      <dsp:txXfrm rot="-5400000">
        <a:off x="1" y="4849168"/>
        <a:ext cx="1101962" cy="472269"/>
      </dsp:txXfrm>
    </dsp:sp>
    <dsp:sp modelId="{AA372264-2E20-4E3D-B802-B70F88007969}">
      <dsp:nvSpPr>
        <dsp:cNvPr id="0" name=""/>
        <dsp:cNvSpPr/>
      </dsp:nvSpPr>
      <dsp:spPr>
        <a:xfrm rot="5400000">
          <a:off x="4277527" y="1122623"/>
          <a:ext cx="1023250" cy="737438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10483529"/>
              <a:satOff val="-1988"/>
              <a:lumOff val="-999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ms-MY" sz="1800" kern="1200" noProof="0" dirty="0" smtClean="0">
              <a:solidFill>
                <a:schemeClr val="tx1"/>
              </a:solidFill>
            </a:rPr>
            <a:t>Bagi modul rombak rawat enjin., pelajar gagal menyiapakan tugasan mengikut kehendak soalan.</a:t>
          </a:r>
          <a:endParaRPr lang="ms-MY" sz="1800" kern="1200" noProof="0" dirty="0">
            <a:solidFill>
              <a:schemeClr val="tx1"/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ms-MY" sz="1800" kern="1200" noProof="0" dirty="0" smtClean="0">
              <a:solidFill>
                <a:schemeClr val="tx1"/>
              </a:solidFill>
            </a:rPr>
            <a:t>Pelaksanaan modul supervisory kurang telus kerana masih terdapat pelajar meniru.</a:t>
          </a:r>
          <a:endParaRPr lang="ms-MY" sz="1800" kern="1200" noProof="0" dirty="0">
            <a:solidFill>
              <a:schemeClr val="tx1"/>
            </a:solidFill>
          </a:endParaRPr>
        </a:p>
      </dsp:txBody>
      <dsp:txXfrm rot="-5400000">
        <a:off x="1101963" y="4348139"/>
        <a:ext cx="7324429" cy="92334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0.32702</cdr:x>
      <cdr:y>0.85219</cdr:y>
    </cdr:from>
    <cdr:to>
      <cdr:x>0.37235</cdr:x>
      <cdr:y>0.88622</cdr:y>
    </cdr:to>
    <cdr:sp macro="" textlink="">
      <cdr:nvSpPr>
        <cdr:cNvPr id="2" name="Oval 1"/>
        <cdr:cNvSpPr/>
      </cdr:nvSpPr>
      <cdr:spPr>
        <a:xfrm xmlns:a="http://schemas.openxmlformats.org/drawingml/2006/main">
          <a:off x="3015975" y="5844344"/>
          <a:ext cx="418061" cy="233378"/>
        </a:xfrm>
        <a:prstGeom xmlns:a="http://schemas.openxmlformats.org/drawingml/2006/main" prst="ellipse">
          <a:avLst/>
        </a:prstGeom>
        <a:noFill xmlns:a="http://schemas.openxmlformats.org/drawingml/2006/main"/>
      </cdr:spPr>
      <cdr:style>
        <a:lnRef xmlns:a="http://schemas.openxmlformats.org/drawingml/2006/main" idx="2">
          <a:schemeClr val="accent1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0.47246</cdr:x>
      <cdr:y>0.85317</cdr:y>
    </cdr:from>
    <cdr:to>
      <cdr:x>0.52754</cdr:x>
      <cdr:y>0.88491</cdr:y>
    </cdr:to>
    <cdr:sp macro="" textlink="">
      <cdr:nvSpPr>
        <cdr:cNvPr id="4" name="Oval 3"/>
        <cdr:cNvSpPr/>
      </cdr:nvSpPr>
      <cdr:spPr>
        <a:xfrm xmlns:a="http://schemas.openxmlformats.org/drawingml/2006/main">
          <a:off x="4357327" y="5851073"/>
          <a:ext cx="507982" cy="217673"/>
        </a:xfrm>
        <a:prstGeom xmlns:a="http://schemas.openxmlformats.org/drawingml/2006/main" prst="ellipse">
          <a:avLst/>
        </a:prstGeom>
        <a:noFill xmlns:a="http://schemas.openxmlformats.org/drawingml/2006/main"/>
      </cdr:spPr>
      <cdr:style>
        <a:lnRef xmlns:a="http://schemas.openxmlformats.org/drawingml/2006/main" idx="2">
          <a:schemeClr val="accent1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0.62713</cdr:x>
      <cdr:y>0.8533</cdr:y>
    </cdr:from>
    <cdr:to>
      <cdr:x>0.67305</cdr:x>
      <cdr:y>0.88192</cdr:y>
    </cdr:to>
    <cdr:sp macro="" textlink="">
      <cdr:nvSpPr>
        <cdr:cNvPr id="8" name="Oval 7"/>
        <cdr:cNvSpPr/>
      </cdr:nvSpPr>
      <cdr:spPr>
        <a:xfrm xmlns:a="http://schemas.openxmlformats.org/drawingml/2006/main">
          <a:off x="5783781" y="5851947"/>
          <a:ext cx="423503" cy="196276"/>
        </a:xfrm>
        <a:prstGeom xmlns:a="http://schemas.openxmlformats.org/drawingml/2006/main" prst="ellipse">
          <a:avLst/>
        </a:prstGeom>
        <a:noFill xmlns:a="http://schemas.openxmlformats.org/drawingml/2006/main"/>
      </cdr:spPr>
      <cdr:style>
        <a:lnRef xmlns:a="http://schemas.openxmlformats.org/drawingml/2006/main" idx="2">
          <a:schemeClr val="accent1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0.84015</cdr:x>
      <cdr:y>0.81641</cdr:y>
    </cdr:from>
    <cdr:to>
      <cdr:x>0.90076</cdr:x>
      <cdr:y>0.89947</cdr:y>
    </cdr:to>
    <cdr:sp macro="" textlink="">
      <cdr:nvSpPr>
        <cdr:cNvPr id="12" name="Oval 11"/>
        <cdr:cNvSpPr/>
      </cdr:nvSpPr>
      <cdr:spPr>
        <a:xfrm xmlns:a="http://schemas.openxmlformats.org/drawingml/2006/main">
          <a:off x="7748404" y="5598942"/>
          <a:ext cx="558962" cy="569623"/>
        </a:xfrm>
        <a:prstGeom xmlns:a="http://schemas.openxmlformats.org/drawingml/2006/main" prst="ellipse">
          <a:avLst/>
        </a:prstGeom>
        <a:noFill xmlns:a="http://schemas.openxmlformats.org/drawingml/2006/main"/>
      </cdr:spPr>
      <cdr:style>
        <a:lnRef xmlns:a="http://schemas.openxmlformats.org/drawingml/2006/main" idx="2">
          <a:schemeClr val="accent1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en-US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0.38095</cdr:x>
      <cdr:y>0.26042</cdr:y>
    </cdr:from>
    <cdr:to>
      <cdr:x>0.43175</cdr:x>
      <cdr:y>0.31875</cdr:y>
    </cdr:to>
    <cdr:sp macro="" textlink="">
      <cdr:nvSpPr>
        <cdr:cNvPr id="5" name="Oval 4"/>
        <cdr:cNvSpPr/>
      </cdr:nvSpPr>
      <cdr:spPr>
        <a:xfrm xmlns:a="http://schemas.openxmlformats.org/drawingml/2006/main">
          <a:off x="3483429" y="1814288"/>
          <a:ext cx="464459" cy="406400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 w="28575"/>
      </cdr:spPr>
      <cdr:style>
        <a:lnRef xmlns:a="http://schemas.openxmlformats.org/drawingml/2006/main" idx="2">
          <a:schemeClr val="accent2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2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rtlCol="0" anchor="ctr"/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en-US"/>
        </a:p>
      </cdr:txBody>
    </cdr:sp>
  </cdr:relSizeAnchor>
  <cdr:relSizeAnchor xmlns:cdr="http://schemas.openxmlformats.org/drawingml/2006/chartDrawing">
    <cdr:from>
      <cdr:x>0.42302</cdr:x>
      <cdr:y>0.30625</cdr:y>
    </cdr:from>
    <cdr:to>
      <cdr:x>0.47381</cdr:x>
      <cdr:y>0.36458</cdr:y>
    </cdr:to>
    <cdr:sp macro="" textlink="">
      <cdr:nvSpPr>
        <cdr:cNvPr id="6" name="Oval 5"/>
        <cdr:cNvSpPr/>
      </cdr:nvSpPr>
      <cdr:spPr>
        <a:xfrm xmlns:a="http://schemas.openxmlformats.org/drawingml/2006/main">
          <a:off x="3868055" y="2133601"/>
          <a:ext cx="464459" cy="406400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 w="28575"/>
      </cdr:spPr>
      <cdr:style>
        <a:lnRef xmlns:a="http://schemas.openxmlformats.org/drawingml/2006/main" idx="2">
          <a:schemeClr val="accent2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2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rtlCol="0" anchor="ctr"/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en-US"/>
        </a:p>
      </cdr:txBody>
    </cdr:sp>
  </cdr:relSizeAnchor>
  <cdr:relSizeAnchor xmlns:cdr="http://schemas.openxmlformats.org/drawingml/2006/chartDrawing">
    <cdr:from>
      <cdr:x>0.50873</cdr:x>
      <cdr:y>0.32292</cdr:y>
    </cdr:from>
    <cdr:to>
      <cdr:x>0.55952</cdr:x>
      <cdr:y>0.38125</cdr:y>
    </cdr:to>
    <cdr:sp macro="" textlink="">
      <cdr:nvSpPr>
        <cdr:cNvPr id="7" name="Oval 6"/>
        <cdr:cNvSpPr/>
      </cdr:nvSpPr>
      <cdr:spPr>
        <a:xfrm xmlns:a="http://schemas.openxmlformats.org/drawingml/2006/main">
          <a:off x="4651827" y="2249716"/>
          <a:ext cx="464459" cy="406400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 w="28575"/>
      </cdr:spPr>
      <cdr:style>
        <a:lnRef xmlns:a="http://schemas.openxmlformats.org/drawingml/2006/main" idx="2">
          <a:schemeClr val="accent2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2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rtlCol="0" anchor="ctr"/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en-US"/>
        </a:p>
      </cdr:txBody>
    </cdr:sp>
  </cdr:relSizeAnchor>
  <cdr:relSizeAnchor xmlns:cdr="http://schemas.openxmlformats.org/drawingml/2006/chartDrawing">
    <cdr:from>
      <cdr:x>0.56111</cdr:x>
      <cdr:y>0.32083</cdr:y>
    </cdr:from>
    <cdr:to>
      <cdr:x>0.6119</cdr:x>
      <cdr:y>0.37917</cdr:y>
    </cdr:to>
    <cdr:sp macro="" textlink="">
      <cdr:nvSpPr>
        <cdr:cNvPr id="8" name="Oval 7"/>
        <cdr:cNvSpPr/>
      </cdr:nvSpPr>
      <cdr:spPr>
        <a:xfrm xmlns:a="http://schemas.openxmlformats.org/drawingml/2006/main">
          <a:off x="5130798" y="2235202"/>
          <a:ext cx="464459" cy="406400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 w="28575"/>
      </cdr:spPr>
      <cdr:style>
        <a:lnRef xmlns:a="http://schemas.openxmlformats.org/drawingml/2006/main" idx="2">
          <a:schemeClr val="accent2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2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rtlCol="0" anchor="ctr"/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en-US"/>
        </a:p>
      </cdr:txBody>
    </cdr:sp>
  </cdr:relSizeAnchor>
  <cdr:relSizeAnchor xmlns:cdr="http://schemas.openxmlformats.org/drawingml/2006/chartDrawing">
    <cdr:from>
      <cdr:x>0.60079</cdr:x>
      <cdr:y>0.44479</cdr:y>
    </cdr:from>
    <cdr:to>
      <cdr:x>0.65159</cdr:x>
      <cdr:y>0.50313</cdr:y>
    </cdr:to>
    <cdr:sp macro="" textlink="">
      <cdr:nvSpPr>
        <cdr:cNvPr id="9" name="Oval 8"/>
        <cdr:cNvSpPr/>
      </cdr:nvSpPr>
      <cdr:spPr>
        <a:xfrm xmlns:a="http://schemas.openxmlformats.org/drawingml/2006/main">
          <a:off x="5493656" y="3098801"/>
          <a:ext cx="464459" cy="406400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 w="28575"/>
      </cdr:spPr>
      <cdr:style>
        <a:lnRef xmlns:a="http://schemas.openxmlformats.org/drawingml/2006/main" idx="2">
          <a:schemeClr val="accent2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2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rtlCol="0" anchor="ctr"/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en-US"/>
        </a:p>
      </cdr:txBody>
    </cdr:sp>
  </cdr:relSizeAnchor>
  <cdr:relSizeAnchor xmlns:cdr="http://schemas.openxmlformats.org/drawingml/2006/chartDrawing">
    <cdr:from>
      <cdr:x>0.64365</cdr:x>
      <cdr:y>0.29583</cdr:y>
    </cdr:from>
    <cdr:to>
      <cdr:x>0.69444</cdr:x>
      <cdr:y>0.35417</cdr:y>
    </cdr:to>
    <cdr:sp macro="" textlink="">
      <cdr:nvSpPr>
        <cdr:cNvPr id="10" name="Oval 9"/>
        <cdr:cNvSpPr/>
      </cdr:nvSpPr>
      <cdr:spPr>
        <a:xfrm xmlns:a="http://schemas.openxmlformats.org/drawingml/2006/main">
          <a:off x="5885541" y="2061031"/>
          <a:ext cx="464459" cy="406400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 w="28575"/>
      </cdr:spPr>
      <cdr:style>
        <a:lnRef xmlns:a="http://schemas.openxmlformats.org/drawingml/2006/main" idx="2">
          <a:schemeClr val="accent2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2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rtlCol="0" anchor="ctr"/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en-US"/>
        </a:p>
      </cdr:txBody>
    </cdr:sp>
  </cdr:relSizeAnchor>
  <cdr:relSizeAnchor xmlns:cdr="http://schemas.openxmlformats.org/drawingml/2006/chartDrawing">
    <cdr:from>
      <cdr:x>0.68968</cdr:x>
      <cdr:y>0.26667</cdr:y>
    </cdr:from>
    <cdr:to>
      <cdr:x>0.74048</cdr:x>
      <cdr:y>0.325</cdr:y>
    </cdr:to>
    <cdr:sp macro="" textlink="">
      <cdr:nvSpPr>
        <cdr:cNvPr id="11" name="Oval 10"/>
        <cdr:cNvSpPr/>
      </cdr:nvSpPr>
      <cdr:spPr>
        <a:xfrm xmlns:a="http://schemas.openxmlformats.org/drawingml/2006/main">
          <a:off x="6306456" y="1857831"/>
          <a:ext cx="464459" cy="406400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 w="28575"/>
      </cdr:spPr>
      <cdr:style>
        <a:lnRef xmlns:a="http://schemas.openxmlformats.org/drawingml/2006/main" idx="2">
          <a:schemeClr val="accent2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2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rtlCol="0" anchor="ctr"/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en-US"/>
        </a:p>
      </cdr:txBody>
    </cdr:sp>
  </cdr:relSizeAnchor>
  <cdr:relSizeAnchor xmlns:cdr="http://schemas.openxmlformats.org/drawingml/2006/chartDrawing">
    <cdr:from>
      <cdr:x>0.78175</cdr:x>
      <cdr:y>0.3</cdr:y>
    </cdr:from>
    <cdr:to>
      <cdr:x>0.83254</cdr:x>
      <cdr:y>0.35833</cdr:y>
    </cdr:to>
    <cdr:sp macro="" textlink="">
      <cdr:nvSpPr>
        <cdr:cNvPr id="12" name="Oval 11"/>
        <cdr:cNvSpPr/>
      </cdr:nvSpPr>
      <cdr:spPr>
        <a:xfrm xmlns:a="http://schemas.openxmlformats.org/drawingml/2006/main">
          <a:off x="7148285" y="2090059"/>
          <a:ext cx="464459" cy="406400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 w="28575"/>
      </cdr:spPr>
      <cdr:style>
        <a:lnRef xmlns:a="http://schemas.openxmlformats.org/drawingml/2006/main" idx="2">
          <a:schemeClr val="accent2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2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rtlCol="0" anchor="ctr"/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en-US"/>
        </a:p>
      </cdr:txBody>
    </cdr:sp>
  </cdr:relSizeAnchor>
  <cdr:relSizeAnchor xmlns:cdr="http://schemas.openxmlformats.org/drawingml/2006/chartDrawing">
    <cdr:from>
      <cdr:x>0.87302</cdr:x>
      <cdr:y>0.34792</cdr:y>
    </cdr:from>
    <cdr:to>
      <cdr:x>0.92381</cdr:x>
      <cdr:y>0.40625</cdr:y>
    </cdr:to>
    <cdr:sp macro="" textlink="">
      <cdr:nvSpPr>
        <cdr:cNvPr id="13" name="Oval 12"/>
        <cdr:cNvSpPr/>
      </cdr:nvSpPr>
      <cdr:spPr>
        <a:xfrm xmlns:a="http://schemas.openxmlformats.org/drawingml/2006/main">
          <a:off x="7982856" y="2423889"/>
          <a:ext cx="464459" cy="406400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 w="28575"/>
      </cdr:spPr>
      <cdr:style>
        <a:lnRef xmlns:a="http://schemas.openxmlformats.org/drawingml/2006/main" idx="2">
          <a:schemeClr val="accent2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2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rtlCol="0" anchor="ctr"/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en-US"/>
        </a:p>
      </cdr:txBody>
    </cdr:sp>
  </cdr:relSizeAnchor>
  <cdr:relSizeAnchor xmlns:cdr="http://schemas.openxmlformats.org/drawingml/2006/chartDrawing">
    <cdr:from>
      <cdr:x>0.91667</cdr:x>
      <cdr:y>0.30625</cdr:y>
    </cdr:from>
    <cdr:to>
      <cdr:x>0.96746</cdr:x>
      <cdr:y>0.36458</cdr:y>
    </cdr:to>
    <cdr:sp macro="" textlink="">
      <cdr:nvSpPr>
        <cdr:cNvPr id="14" name="Oval 13"/>
        <cdr:cNvSpPr/>
      </cdr:nvSpPr>
      <cdr:spPr>
        <a:xfrm xmlns:a="http://schemas.openxmlformats.org/drawingml/2006/main">
          <a:off x="8381998" y="2133601"/>
          <a:ext cx="464459" cy="406400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 w="28575"/>
      </cdr:spPr>
      <cdr:style>
        <a:lnRef xmlns:a="http://schemas.openxmlformats.org/drawingml/2006/main" idx="2">
          <a:schemeClr val="accent2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2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rtlCol="0" anchor="ctr"/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en-US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Lampiran 8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D27305-0EE3-4A07-8F0B-62B9686FB839}" type="datetimeFigureOut">
              <a:rPr lang="en-US" smtClean="0"/>
              <a:pPr/>
              <a:t>4/30/2015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FEC639-7074-442D-B220-6FFBB6109E9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31789521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Lampiran 8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FBE0BA-92CE-4255-B428-B2AA0E89647C}" type="datetimeFigureOut">
              <a:rPr lang="en-US" smtClean="0"/>
              <a:t>4/30/2015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F72C45-B378-4A1C-896F-AD07496E947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F72C45-B378-4A1C-896F-AD07496E947F}" type="slidenum">
              <a:rPr lang="en-US" smtClean="0"/>
              <a:t>1</a:t>
            </a:fld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Lampiran 8</a:t>
            </a:r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065BE-0657-4A47-90AD-C21C55E16B19}" type="datetime4">
              <a:rPr lang="en-US" smtClean="0"/>
              <a:pPr/>
              <a:t>April 30,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8A418-E57F-9749-9F3D-851EC75E254A}" type="datetimeFigureOut">
              <a:rPr lang="en-US" smtClean="0"/>
              <a:pPr/>
              <a:t>4/30/2015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8F2D2-B683-E642-9524-142031111D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8A418-E57F-9749-9F3D-851EC75E254A}" type="datetimeFigureOut">
              <a:rPr lang="en-US" smtClean="0"/>
              <a:pPr/>
              <a:t>4/30/2015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8F2D2-B683-E642-9524-142031111D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8A418-E57F-9749-9F3D-851EC75E254A}" type="datetimeFigureOut">
              <a:rPr lang="en-US" smtClean="0"/>
              <a:pPr/>
              <a:t>4/30/2015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8F2D2-B683-E642-9524-142031111D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D2193-4505-4A75-99BB-880C6989A757}" type="datetime4">
              <a:rPr lang="en-US" smtClean="0"/>
              <a:pPr/>
              <a:t>April 30,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8A418-E57F-9749-9F3D-851EC75E254A}" type="datetimeFigureOut">
              <a:rPr lang="en-US" smtClean="0"/>
              <a:pPr/>
              <a:t>4/30/2015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8F2D2-B683-E642-9524-142031111DB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8A418-E57F-9749-9F3D-851EC75E254A}" type="datetimeFigureOut">
              <a:rPr lang="en-US" smtClean="0"/>
              <a:pPr/>
              <a:t>4/30/2015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8F2D2-B683-E642-9524-142031111D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8A418-E57F-9749-9F3D-851EC75E254A}" type="datetimeFigureOut">
              <a:rPr lang="en-US" smtClean="0"/>
              <a:pPr/>
              <a:t>4/30/2015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8F2D2-B683-E642-9524-142031111D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8A418-E57F-9749-9F3D-851EC75E254A}" type="datetimeFigureOut">
              <a:rPr lang="en-US" smtClean="0"/>
              <a:pPr/>
              <a:t>4/30/2015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8F2D2-B683-E642-9524-142031111D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8A418-E57F-9749-9F3D-851EC75E254A}" type="datetimeFigureOut">
              <a:rPr lang="en-US" smtClean="0"/>
              <a:pPr/>
              <a:t>4/30/2015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8A418-E57F-9749-9F3D-851EC75E254A}" type="datetimeFigureOut">
              <a:rPr lang="en-US" smtClean="0"/>
              <a:pPr/>
              <a:t>4/30/2015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8F2D2-B683-E642-9524-142031111D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3D88A418-E57F-9749-9F3D-851EC75E254A}" type="datetimeFigureOut">
              <a:rPr lang="en-US" smtClean="0"/>
              <a:pPr/>
              <a:t>4/30/2015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D878F2D2-B683-E642-9524-142031111DB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50" r:id="rId1"/>
    <p:sldLayoutId id="2147484351" r:id="rId2"/>
    <p:sldLayoutId id="2147484352" r:id="rId3"/>
    <p:sldLayoutId id="2147484353" r:id="rId4"/>
    <p:sldLayoutId id="2147484354" r:id="rId5"/>
    <p:sldLayoutId id="2147484355" r:id="rId6"/>
    <p:sldLayoutId id="2147484356" r:id="rId7"/>
    <p:sldLayoutId id="2147484357" r:id="rId8"/>
    <p:sldLayoutId id="2147484358" r:id="rId9"/>
    <p:sldLayoutId id="2147484359" r:id="rId10"/>
    <p:sldLayoutId id="2147484360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0738" y="1554196"/>
            <a:ext cx="7542212" cy="3229614"/>
          </a:xfrm>
        </p:spPr>
        <p:txBody>
          <a:bodyPr>
            <a:normAutofit/>
          </a:bodyPr>
          <a:lstStyle/>
          <a:p>
            <a:pPr algn="ctr"/>
            <a:r>
              <a:rPr lang="en-US" sz="48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00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JAWATANKUASA KEPAKARAN BIDANG TEKNOLOGI AUTOMOTIF</a:t>
            </a:r>
            <a:endParaRPr lang="en-US" sz="4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89695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544761280"/>
              </p:ext>
            </p:extLst>
          </p:nvPr>
        </p:nvGraphicFramePr>
        <p:xfrm>
          <a:off x="238125" y="279797"/>
          <a:ext cx="8667750" cy="62984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2636661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934328832"/>
              </p:ext>
            </p:extLst>
          </p:nvPr>
        </p:nvGraphicFramePr>
        <p:xfrm>
          <a:off x="-39309" y="0"/>
          <a:ext cx="9222619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2105600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194865716"/>
              </p:ext>
            </p:extLst>
          </p:nvPr>
        </p:nvGraphicFramePr>
        <p:xfrm>
          <a:off x="238125" y="279797"/>
          <a:ext cx="8667750" cy="62984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2636661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390419393"/>
              </p:ext>
            </p:extLst>
          </p:nvPr>
        </p:nvGraphicFramePr>
        <p:xfrm>
          <a:off x="238125" y="279797"/>
          <a:ext cx="8667750" cy="62984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2636661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210119538"/>
              </p:ext>
            </p:extLst>
          </p:nvPr>
        </p:nvGraphicFramePr>
        <p:xfrm>
          <a:off x="238125" y="279797"/>
          <a:ext cx="8667750" cy="62984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2636661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789568940"/>
              </p:ext>
            </p:extLst>
          </p:nvPr>
        </p:nvGraphicFramePr>
        <p:xfrm>
          <a:off x="238125" y="279797"/>
          <a:ext cx="8667750" cy="62984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2636661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678351456"/>
              </p:ext>
            </p:extLst>
          </p:nvPr>
        </p:nvGraphicFramePr>
        <p:xfrm>
          <a:off x="238125" y="279797"/>
          <a:ext cx="8667750" cy="62984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2636661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887084302"/>
              </p:ext>
            </p:extLst>
          </p:nvPr>
        </p:nvGraphicFramePr>
        <p:xfrm>
          <a:off x="238125" y="279797"/>
          <a:ext cx="8667750" cy="62984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2636661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7879036"/>
              </p:ext>
            </p:extLst>
          </p:nvPr>
        </p:nvGraphicFramePr>
        <p:xfrm>
          <a:off x="238125" y="279797"/>
          <a:ext cx="8667750" cy="62984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421234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056721319"/>
              </p:ext>
            </p:extLst>
          </p:nvPr>
        </p:nvGraphicFramePr>
        <p:xfrm>
          <a:off x="238125" y="279797"/>
          <a:ext cx="8667750" cy="62984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2046976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0762" y="785442"/>
            <a:ext cx="8655262" cy="4177886"/>
          </a:xfrm>
          <a:noFill/>
          <a:ln>
            <a:noFill/>
          </a:ln>
        </p:spPr>
        <p:style>
          <a:lnRef idx="2">
            <a:schemeClr val="accent2"/>
          </a:lnRef>
          <a:fillRef idx="100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4800" b="1" dirty="0" smtClean="0">
                <a:ln w="1905"/>
                <a:solidFill>
                  <a:srgbClr val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LAPORAN PANEL PEMERIKSA PEPERIKSAAN AKHIR AMALI TEKNOLOGI AUTOMOTIF</a:t>
            </a:r>
            <a:br>
              <a:rPr lang="en-US" sz="4800" b="1" dirty="0" smtClean="0">
                <a:ln w="1905"/>
                <a:solidFill>
                  <a:srgbClr val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en-US" sz="4800" b="1" dirty="0" smtClean="0">
                <a:ln w="1905"/>
                <a:solidFill>
                  <a:srgbClr val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(SESI 2/2014)</a:t>
            </a:r>
            <a:endParaRPr lang="en-US" sz="4800" b="1" dirty="0">
              <a:ln w="1905"/>
              <a:solidFill>
                <a:srgbClr val="0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4819174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917670014"/>
              </p:ext>
            </p:extLst>
          </p:nvPr>
        </p:nvGraphicFramePr>
        <p:xfrm>
          <a:off x="238125" y="279797"/>
          <a:ext cx="8667750" cy="62984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3070746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053206190"/>
              </p:ext>
            </p:extLst>
          </p:nvPr>
        </p:nvGraphicFramePr>
        <p:xfrm>
          <a:off x="-24848" y="0"/>
          <a:ext cx="9193696" cy="6857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2851351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206103"/>
            <a:ext cx="7520940" cy="548640"/>
          </a:xfrm>
        </p:spPr>
        <p:txBody>
          <a:bodyPr/>
          <a:lstStyle/>
          <a:p>
            <a:pPr algn="ctr"/>
            <a:r>
              <a:rPr lang="ms-MY" dirty="0" smtClean="0"/>
              <a:t>Punca kegagalan pelajar </a:t>
            </a:r>
            <a:endParaRPr lang="ms-MY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="" xmlns:p14="http://schemas.microsoft.com/office/powerpoint/2010/main" val="2213226192"/>
              </p:ext>
            </p:extLst>
          </p:nvPr>
        </p:nvGraphicFramePr>
        <p:xfrm>
          <a:off x="261257" y="856344"/>
          <a:ext cx="8476343" cy="58782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1273152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8233" y="2145030"/>
            <a:ext cx="8103865" cy="1949298"/>
          </a:xfrm>
          <a:noFill/>
          <a:ln>
            <a:noFill/>
          </a:ln>
        </p:spPr>
        <p:style>
          <a:lnRef idx="2">
            <a:schemeClr val="accent2"/>
          </a:lnRef>
          <a:fillRef idx="100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n-US" sz="4000" b="1" dirty="0" smtClean="0">
                <a:ln w="1905"/>
                <a:solidFill>
                  <a:srgbClr val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ANALISA </a:t>
            </a:r>
            <a:r>
              <a:rPr lang="en-US" sz="4000" b="1" i="1" dirty="0" smtClean="0">
                <a:ln w="1905"/>
                <a:solidFill>
                  <a:srgbClr val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ABILITY CHECKLIST</a:t>
            </a:r>
            <a:r>
              <a:rPr lang="en-US" sz="4000" b="1" dirty="0" smtClean="0">
                <a:ln w="1905"/>
                <a:solidFill>
                  <a:srgbClr val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PENGAJAR TEKNOLOGI AUTOMOTIF ILJTM</a:t>
            </a:r>
            <a:endParaRPr lang="en-US" sz="4000" b="1" dirty="0">
              <a:ln w="1905"/>
              <a:solidFill>
                <a:srgbClr val="0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0381415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559957260"/>
              </p:ext>
            </p:extLst>
          </p:nvPr>
        </p:nvGraphicFramePr>
        <p:xfrm>
          <a:off x="261257" y="203200"/>
          <a:ext cx="8708572" cy="65169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968442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336169214"/>
              </p:ext>
            </p:extLst>
          </p:nvPr>
        </p:nvGraphicFramePr>
        <p:xfrm>
          <a:off x="0" y="0"/>
          <a:ext cx="9144000" cy="69668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Oval 10"/>
          <p:cNvSpPr/>
          <p:nvPr/>
        </p:nvSpPr>
        <p:spPr>
          <a:xfrm>
            <a:off x="7605484" y="2090059"/>
            <a:ext cx="464459" cy="406400"/>
          </a:xfrm>
          <a:prstGeom prst="ellipse">
            <a:avLst/>
          </a:prstGeom>
          <a:noFill/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3018970" y="2133601"/>
            <a:ext cx="464459" cy="406400"/>
          </a:xfrm>
          <a:prstGeom prst="ellipse">
            <a:avLst/>
          </a:prstGeom>
          <a:noFill/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2934451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773915841"/>
              </p:ext>
            </p:extLst>
          </p:nvPr>
        </p:nvGraphicFramePr>
        <p:xfrm>
          <a:off x="275772" y="667658"/>
          <a:ext cx="8694057" cy="6052458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842842"/>
                <a:gridCol w="5905012"/>
                <a:gridCol w="1946203"/>
              </a:tblGrid>
              <a:tr h="34339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BIL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39" marR="6339" marT="6339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ABILITY 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39" marR="6339" marT="6339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SCORE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39" marR="6339" marT="6339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27141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1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39" marR="6339" marT="6339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 dirty="0">
                          <a:effectLst/>
                        </a:rPr>
                        <a:t>ELECTRIC AND HYBRID VEHICLE SYSTEM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39" marR="6339" marT="6339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effectLst/>
                        </a:rPr>
                        <a:t>1.5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39" marR="6339" marT="6339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25024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effectLst/>
                        </a:rPr>
                        <a:t>2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39" marR="6339" marT="6339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 dirty="0">
                          <a:effectLst/>
                        </a:rPr>
                        <a:t>MANAGE BUSINESS STRATEGY AND BUSINESS PLANNING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39" marR="6339" marT="6339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effectLst/>
                        </a:rPr>
                        <a:t>2.3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39" marR="6339" marT="6339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22939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effectLst/>
                        </a:rPr>
                        <a:t>3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39" marR="6339" marT="6339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 dirty="0">
                          <a:effectLst/>
                        </a:rPr>
                        <a:t>DIESEL FUEL SYSTEM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39" marR="6339" marT="6339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effectLst/>
                        </a:rPr>
                        <a:t>2.4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39" marR="6339" marT="6339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25024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effectLst/>
                        </a:rPr>
                        <a:t>4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39" marR="6339" marT="6339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 dirty="0">
                          <a:effectLst/>
                        </a:rPr>
                        <a:t>TURBOCHARGER AND SUPERCHARGER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39" marR="6339" marT="6339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effectLst/>
                        </a:rPr>
                        <a:t>2.5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39" marR="6339" marT="6339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0549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effectLst/>
                        </a:rPr>
                        <a:t>5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39" marR="6339" marT="6339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 dirty="0">
                          <a:effectLst/>
                        </a:rPr>
                        <a:t>MANAGE DEPARTMENTAL FACILITIES AND EQUIPMENT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39" marR="6339" marT="6339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2.5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39" marR="6339" marT="6339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27841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effectLst/>
                        </a:rPr>
                        <a:t>6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39" marR="6339" marT="6339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>
                          <a:effectLst/>
                        </a:rPr>
                        <a:t>ELECTRICAL AND ELECTRONIC SYSTEM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39" marR="6339" marT="6339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2.6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39" marR="6339" marT="6339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26067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effectLst/>
                        </a:rPr>
                        <a:t>7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39" marR="6339" marT="6339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>
                          <a:effectLst/>
                        </a:rPr>
                        <a:t>TRANSMISSION SYSTEM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39" marR="6339" marT="6339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2.6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39" marR="6339" marT="6339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0549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effectLst/>
                        </a:rPr>
                        <a:t>8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39" marR="6339" marT="6339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>
                          <a:effectLst/>
                        </a:rPr>
                        <a:t>ADMINISTER RULES AND REGULATIONS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39" marR="6339" marT="6339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2.6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39" marR="6339" marT="6339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0549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effectLst/>
                        </a:rPr>
                        <a:t>9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39" marR="6339" marT="6339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>
                          <a:effectLst/>
                        </a:rPr>
                        <a:t>AUTOMATIC AIR CONDITIONING SYSTEM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39" marR="6339" marT="6339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2.7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39" marR="6339" marT="6339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0549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effectLst/>
                        </a:rPr>
                        <a:t>10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39" marR="6339" marT="6339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>
                          <a:effectLst/>
                        </a:rPr>
                        <a:t>MANAGE HUMAN RESOURCE FUNCTIONS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39" marR="6339" marT="6339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2.7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39" marR="6339" marT="6339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26175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effectLst/>
                        </a:rPr>
                        <a:t>11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39" marR="6339" marT="6339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 dirty="0">
                          <a:effectLst/>
                        </a:rPr>
                        <a:t>ENGINE MANAGEMENT SYSTEM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39" marR="6339" marT="6339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2.9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39" marR="6339" marT="6339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0549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effectLst/>
                        </a:rPr>
                        <a:t>12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39" marR="6339" marT="6339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>
                          <a:effectLst/>
                        </a:rPr>
                        <a:t>AUTOMOTIVE WORKSHOP MANAGEMENT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39" marR="6339" marT="6339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2.9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39" marR="6339" marT="6339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27558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effectLst/>
                        </a:rPr>
                        <a:t>13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39" marR="6339" marT="6339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>
                          <a:effectLst/>
                        </a:rPr>
                        <a:t>SUPERVISORY SKILL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39" marR="6339" marT="6339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3.0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39" marR="6339" marT="6339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28617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effectLst/>
                        </a:rPr>
                        <a:t>14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39" marR="6339" marT="633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>
                          <a:effectLst/>
                        </a:rPr>
                        <a:t>CLUTCH SYSTEM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39" marR="6339" marT="63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effectLst/>
                        </a:rPr>
                        <a:t>3.4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39" marR="6339" marT="6339" marB="0" anchor="ctr"/>
                </a:tc>
              </a:tr>
              <a:tr h="28617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effectLst/>
                        </a:rPr>
                        <a:t>15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39" marR="6339" marT="633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>
                          <a:effectLst/>
                        </a:rPr>
                        <a:t>STEERING SYSTEM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39" marR="6339" marT="63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effectLst/>
                        </a:rPr>
                        <a:t>3.4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39" marR="6339" marT="6339" marB="0" anchor="ctr"/>
                </a:tc>
              </a:tr>
              <a:tr h="30047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effectLst/>
                        </a:rPr>
                        <a:t>16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39" marR="6339" marT="633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>
                          <a:effectLst/>
                        </a:rPr>
                        <a:t>PETROL FUEL PUMP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39" marR="6339" marT="63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effectLst/>
                        </a:rPr>
                        <a:t>3.5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39" marR="6339" marT="6339" marB="0" anchor="ctr"/>
                </a:tc>
              </a:tr>
              <a:tr h="28669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effectLst/>
                        </a:rPr>
                        <a:t>17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39" marR="6339" marT="633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>
                          <a:effectLst/>
                        </a:rPr>
                        <a:t>SUSPENSION SYSTEM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39" marR="6339" marT="63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effectLst/>
                        </a:rPr>
                        <a:t>3.5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39" marR="6339" marT="6339" marB="0" anchor="ctr"/>
                </a:tc>
              </a:tr>
              <a:tr h="30047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effectLst/>
                        </a:rPr>
                        <a:t>18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39" marR="6339" marT="633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>
                          <a:effectLst/>
                        </a:rPr>
                        <a:t>CHASSIS SYSTEM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39" marR="6339" marT="63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effectLst/>
                        </a:rPr>
                        <a:t>3.5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39" marR="6339" marT="6339" marB="0" anchor="ctr"/>
                </a:tc>
              </a:tr>
              <a:tr h="32909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effectLst/>
                        </a:rPr>
                        <a:t>19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39" marR="6339" marT="633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 dirty="0">
                          <a:effectLst/>
                        </a:rPr>
                        <a:t>WORKSHOP PRACTICE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39" marR="6339" marT="63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effectLst/>
                        </a:rPr>
                        <a:t>3.7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39" marR="6339" marT="6339" marB="0" anchor="ctr"/>
                </a:tc>
              </a:tr>
              <a:tr h="31478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effectLst/>
                        </a:rPr>
                        <a:t>20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39" marR="6339" marT="633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>
                          <a:effectLst/>
                        </a:rPr>
                        <a:t>VEHICLE PERIODICAL MAINTAINANCE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39" marR="6339" marT="63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3.8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39" marR="6339" marT="6339" marB="0" anchor="ctr"/>
                </a:tc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391887" y="151916"/>
            <a:ext cx="857794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 sz="1000" b="0" i="0" u="none" strike="noStrike" kern="1200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en-US" sz="2000" b="1" dirty="0" smtClean="0">
                <a:solidFill>
                  <a:srgbClr val="000000"/>
                </a:solidFill>
                <a:latin typeface="Calibri"/>
              </a:rPr>
              <a:t>CARTA ABILITY CHECKLIST PURATA PENGAJAR AUTOMOTIF ILJTM</a:t>
            </a:r>
            <a:endParaRPr lang="en-US" sz="2000" b="1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44855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7597" y="2145030"/>
            <a:ext cx="8538299" cy="1470025"/>
          </a:xfrm>
          <a:noFill/>
          <a:ln>
            <a:noFill/>
          </a:ln>
        </p:spPr>
        <p:style>
          <a:lnRef idx="2">
            <a:schemeClr val="accent2"/>
          </a:lnRef>
          <a:fillRef idx="100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n-US" sz="4000" b="1" dirty="0" smtClean="0">
                <a:ln w="1905"/>
                <a:solidFill>
                  <a:srgbClr val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PERANCANGAN LATIHAN PENGAJAR TEKNOLOGI AUTOMOTIF ILJTM 2015</a:t>
            </a:r>
            <a:endParaRPr lang="en-US" sz="4000" b="1" dirty="0">
              <a:ln w="1905"/>
              <a:solidFill>
                <a:srgbClr val="0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5075926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027244396"/>
              </p:ext>
            </p:extLst>
          </p:nvPr>
        </p:nvGraphicFramePr>
        <p:xfrm>
          <a:off x="0" y="233965"/>
          <a:ext cx="9144000" cy="6500789"/>
        </p:xfrm>
        <a:graphic>
          <a:graphicData uri="http://schemas.openxmlformats.org/drawingml/2006/table">
            <a:tbl>
              <a:tblPr>
                <a:tableStyleId>{00A15C55-8517-42AA-B614-E9B94910E393}</a:tableStyleId>
              </a:tblPr>
              <a:tblGrid>
                <a:gridCol w="409284"/>
                <a:gridCol w="2201517"/>
                <a:gridCol w="2322713"/>
                <a:gridCol w="1295587"/>
                <a:gridCol w="685021"/>
                <a:gridCol w="1181711"/>
                <a:gridCol w="1048167"/>
              </a:tblGrid>
              <a:tr h="6675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 smtClean="0">
                          <a:effectLst/>
                        </a:rPr>
                        <a:t>BIL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 smtClean="0">
                          <a:effectLst/>
                        </a:rPr>
                        <a:t>NAMA KURSUS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 smtClean="0">
                          <a:effectLst/>
                        </a:rPr>
                        <a:t>TARIKH CADANGAN JKUASA KEPAKARAN AUTOMOTIF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 smtClean="0">
                          <a:effectLst/>
                        </a:rPr>
                        <a:t>CADANGAN TARIKH</a:t>
                      </a:r>
                      <a:br>
                        <a:rPr lang="en-US" sz="1200" b="1" u="none" strike="noStrike" dirty="0" smtClean="0">
                          <a:effectLst/>
                        </a:rPr>
                      </a:br>
                      <a:r>
                        <a:rPr lang="en-US" sz="1200" b="1" u="none" strike="noStrike" dirty="0" smtClean="0">
                          <a:effectLst/>
                        </a:rPr>
                        <a:t>(TENTATIF)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 smtClean="0">
                          <a:effectLst/>
                        </a:rPr>
                        <a:t>JUMLAH PESERTA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 smtClean="0">
                          <a:effectLst/>
                        </a:rPr>
                        <a:t>ILJTM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 smtClean="0">
                          <a:effectLst/>
                        </a:rPr>
                        <a:t>AGENSI LATIHAN/</a:t>
                      </a:r>
                      <a:br>
                        <a:rPr lang="en-US" sz="1200" b="1" u="none" strike="noStrike" dirty="0" smtClean="0">
                          <a:effectLst/>
                        </a:rPr>
                      </a:br>
                      <a:r>
                        <a:rPr lang="en-US" sz="1200" b="1" u="none" strike="noStrike" dirty="0" smtClean="0">
                          <a:effectLst/>
                        </a:rPr>
                        <a:t>PENGAJAR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>
                    <a:solidFill>
                      <a:schemeClr val="accent1"/>
                    </a:solidFill>
                  </a:tcPr>
                </a:tc>
              </a:tr>
              <a:tr h="61300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 smtClean="0">
                          <a:effectLst/>
                        </a:rPr>
                        <a:t>1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u="none" strike="noStrike" dirty="0" smtClean="0">
                          <a:effectLst/>
                        </a:rPr>
                        <a:t>ELECTRIC &amp; HYBRID VEHICLE SYSTEM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 smtClean="0">
                          <a:effectLst/>
                        </a:rPr>
                        <a:t>MEI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 smtClean="0">
                          <a:effectLst/>
                        </a:rPr>
                        <a:t>5 HARI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 smtClean="0">
                          <a:effectLst/>
                        </a:rPr>
                        <a:t>15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 smtClean="0">
                          <a:effectLst/>
                        </a:rPr>
                        <a:t>ADTEC KEMAMAN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 smtClean="0">
                          <a:effectLst/>
                        </a:rPr>
                        <a:t>TN. HJ. YUSOF BIN SUBOH (ILP KL)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</a:tr>
              <a:tr h="61300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 smtClean="0">
                          <a:effectLst/>
                        </a:rPr>
                        <a:t>2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u="none" strike="noStrike" dirty="0" smtClean="0">
                          <a:effectLst/>
                        </a:rPr>
                        <a:t>KURSUS MARKETING STRATEGY AND BUSINESS PLANNING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 smtClean="0">
                          <a:effectLst/>
                        </a:rPr>
                        <a:t>13 APRIL - 17 APRIL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 smtClean="0">
                          <a:effectLst/>
                        </a:rPr>
                        <a:t>5 HARI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 smtClean="0">
                          <a:effectLst/>
                        </a:rPr>
                        <a:t>20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 smtClean="0">
                          <a:effectLst/>
                        </a:rPr>
                        <a:t>ILP KUALA LUMPUR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 smtClean="0">
                          <a:effectLst/>
                        </a:rPr>
                        <a:t>KHAYLA ADELIA ENTERPRISE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</a:tr>
              <a:tr h="58987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 smtClean="0">
                          <a:effectLst/>
                        </a:rPr>
                        <a:t>3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u="none" strike="noStrike" dirty="0" smtClean="0">
                          <a:effectLst/>
                        </a:rPr>
                        <a:t>DIESEL FUEL SYSTEM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o-RO" sz="1200" b="1" u="none" strike="noStrike" dirty="0" smtClean="0">
                          <a:effectLst/>
                        </a:rPr>
                        <a:t>20 APRIL - 24 APRIL </a:t>
                      </a:r>
                      <a:endParaRPr lang="ro-RO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 smtClean="0">
                          <a:effectLst/>
                        </a:rPr>
                        <a:t>5 HARI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 smtClean="0">
                          <a:effectLst/>
                        </a:rPr>
                        <a:t>15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 smtClean="0">
                          <a:effectLst/>
                        </a:rPr>
                        <a:t>ILP MERSING @ ADTEC MELAKA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 smtClean="0">
                          <a:effectLst/>
                        </a:rPr>
                        <a:t>TN. HJ. ZULKEFLI BIN A. JALIL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</a:tr>
              <a:tr h="47806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 smtClean="0">
                          <a:effectLst/>
                        </a:rPr>
                        <a:t>4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u="none" strike="noStrike" dirty="0" smtClean="0">
                          <a:effectLst/>
                        </a:rPr>
                        <a:t>TURBOCHARGER AND SUPERCHARGER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 smtClean="0">
                          <a:effectLst/>
                        </a:rPr>
                        <a:t>16 MAC - 18 MAC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 smtClean="0">
                          <a:effectLst/>
                        </a:rPr>
                        <a:t>3 HARI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 smtClean="0">
                          <a:effectLst/>
                        </a:rPr>
                        <a:t>15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 smtClean="0">
                          <a:effectLst/>
                        </a:rPr>
                        <a:t>ILP KUALA LUMPUR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 smtClean="0">
                          <a:effectLst/>
                        </a:rPr>
                        <a:t>EN. MUHAMAD SUFIAN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</a:tr>
              <a:tr h="57830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 smtClean="0">
                          <a:effectLst/>
                        </a:rPr>
                        <a:t>5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u="none" strike="noStrike" dirty="0" smtClean="0">
                          <a:effectLst/>
                        </a:rPr>
                        <a:t>ELECTRICAL AND ELECTRONIC SYSTEM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o-RO" sz="1200" b="1" u="none" strike="noStrike" dirty="0" smtClean="0">
                          <a:effectLst/>
                        </a:rPr>
                        <a:t>4 MEI - 8 MEI</a:t>
                      </a:r>
                      <a:endParaRPr lang="ro-RO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 smtClean="0">
                          <a:effectLst/>
                        </a:rPr>
                        <a:t>5 HARI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 smtClean="0">
                          <a:effectLst/>
                        </a:rPr>
                        <a:t>15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 smtClean="0">
                          <a:effectLst/>
                        </a:rPr>
                        <a:t>ADTEC MELAKA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 smtClean="0">
                          <a:effectLst/>
                        </a:rPr>
                        <a:t>EN. RAFIZI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</a:tr>
              <a:tr h="57830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 smtClean="0">
                          <a:effectLst/>
                        </a:rPr>
                        <a:t>6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u="none" strike="noStrike" dirty="0" smtClean="0">
                          <a:effectLst/>
                        </a:rPr>
                        <a:t>TRANSMISSION SYSTEM (MANUAL)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o-RO" sz="1200" b="1" u="none" strike="noStrike" dirty="0" smtClean="0">
                          <a:effectLst/>
                        </a:rPr>
                        <a:t>11  MEI - 15 MEI </a:t>
                      </a:r>
                      <a:endParaRPr lang="ro-RO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 smtClean="0">
                          <a:effectLst/>
                        </a:rPr>
                        <a:t>5 HARI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 smtClean="0">
                          <a:effectLst/>
                        </a:rPr>
                        <a:t>15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 smtClean="0">
                          <a:effectLst/>
                        </a:rPr>
                        <a:t>ILP PASIR GUDANG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 smtClean="0">
                          <a:effectLst/>
                        </a:rPr>
                        <a:t>TN. HJ. ZULKEFLI BIN A. JALIL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</a:tr>
              <a:tr h="57830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 smtClean="0">
                          <a:effectLst/>
                        </a:rPr>
                        <a:t>7 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u="none" strike="noStrike" dirty="0" smtClean="0">
                          <a:effectLst/>
                        </a:rPr>
                        <a:t>TRANSMISSION SYSTEM (AUTO)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_tradnl" sz="1200" b="1" u="none" strike="noStrike" dirty="0" smtClean="0">
                          <a:effectLst/>
                        </a:rPr>
                        <a:t>10 OGOS -  14 OGOS</a:t>
                      </a:r>
                      <a:endParaRPr lang="es-ES_tradnl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 smtClean="0">
                          <a:effectLst/>
                        </a:rPr>
                        <a:t>5 HARI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 smtClean="0">
                          <a:effectLst/>
                        </a:rPr>
                        <a:t>15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 smtClean="0">
                          <a:effectLst/>
                        </a:rPr>
                        <a:t>ADTEC MELAKA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 smtClean="0">
                          <a:effectLst/>
                        </a:rPr>
                        <a:t>TN. HJ. ZULKEFLI BIN A. JALIL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</a:tr>
              <a:tr h="60144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 smtClean="0">
                          <a:effectLst/>
                        </a:rPr>
                        <a:t>8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u="none" strike="noStrike" dirty="0" smtClean="0">
                          <a:effectLst/>
                        </a:rPr>
                        <a:t>AUTOMATIC AIR CONDITIONING SYSTEM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 smtClean="0">
                          <a:effectLst/>
                        </a:rPr>
                        <a:t>24 OGOS- 28 OGOS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 smtClean="0">
                          <a:effectLst/>
                        </a:rPr>
                        <a:t>5 HARI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 smtClean="0">
                          <a:effectLst/>
                        </a:rPr>
                        <a:t>15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 smtClean="0">
                          <a:effectLst/>
                        </a:rPr>
                        <a:t>ADTEC MELAKA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 smtClean="0">
                          <a:effectLst/>
                        </a:rPr>
                        <a:t>EN. TING SWEE KEONG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</a:tr>
              <a:tr h="60144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 smtClean="0">
                          <a:effectLst/>
                        </a:rPr>
                        <a:t>9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u="none" strike="noStrike" dirty="0" smtClean="0">
                          <a:effectLst/>
                        </a:rPr>
                        <a:t>BASIC MICROCONTROLLER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 smtClean="0">
                          <a:effectLst/>
                        </a:rPr>
                        <a:t>*REFER ZAFRUL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 smtClean="0">
                          <a:effectLst/>
                        </a:rPr>
                        <a:t>5 HARI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 smtClean="0">
                          <a:effectLst/>
                        </a:rPr>
                        <a:t>15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 smtClean="0">
                          <a:effectLst/>
                        </a:rPr>
                        <a:t>ADTEC MELAKA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 smtClean="0">
                          <a:effectLst/>
                        </a:rPr>
                        <a:t> 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</a:tr>
              <a:tr h="60144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 smtClean="0">
                          <a:effectLst/>
                        </a:rPr>
                        <a:t>10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u="none" strike="noStrike" dirty="0" smtClean="0">
                          <a:effectLst/>
                        </a:rPr>
                        <a:t>ENGINE OVERHAUL (TOT)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 smtClean="0">
                          <a:effectLst/>
                        </a:rPr>
                        <a:t> 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 smtClean="0">
                          <a:effectLst/>
                        </a:rPr>
                        <a:t>4 HARI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 smtClean="0">
                          <a:effectLst/>
                        </a:rPr>
                        <a:t>15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 smtClean="0">
                          <a:effectLst/>
                        </a:rPr>
                        <a:t>ILP PASIR GUDANG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 smtClean="0">
                          <a:effectLst/>
                        </a:rPr>
                        <a:t>TN. HJ. ZULKEFLI BIN A. JALIL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302678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821351">
            <a:off x="457199" y="2806565"/>
            <a:ext cx="8229600" cy="1143000"/>
          </a:xfrm>
        </p:spPr>
        <p:txBody>
          <a:bodyPr/>
          <a:lstStyle/>
          <a:p>
            <a:pPr algn="ctr"/>
            <a:r>
              <a:rPr lang="en-US" sz="4800" dirty="0" smtClean="0"/>
              <a:t>TERIMA KASIH</a:t>
            </a:r>
            <a:endParaRPr lang="en-US" sz="4800" dirty="0"/>
          </a:p>
        </p:txBody>
      </p:sp>
    </p:spTree>
    <p:extLst>
      <p:ext uri="{BB962C8B-B14F-4D97-AF65-F5344CB8AC3E}">
        <p14:creationId xmlns="" xmlns:p14="http://schemas.microsoft.com/office/powerpoint/2010/main" val="722697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PENGENALAN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1"/>
            <a:ext cx="7772400" cy="4347552"/>
          </a:xfrm>
        </p:spPr>
        <p:txBody>
          <a:bodyPr>
            <a:normAutofit fontScale="92500"/>
          </a:bodyPr>
          <a:lstStyle/>
          <a:p>
            <a:pPr>
              <a:buFont typeface="Wingdings" charset="2"/>
              <a:buChar char="u"/>
            </a:pPr>
            <a:r>
              <a:rPr lang="en-US" sz="2400" dirty="0" err="1"/>
              <a:t>M</a:t>
            </a:r>
            <a:r>
              <a:rPr lang="en-US" sz="2400" dirty="0" err="1" smtClean="0"/>
              <a:t>elibatkan</a:t>
            </a:r>
            <a:r>
              <a:rPr lang="en-US" sz="2400" dirty="0" smtClean="0"/>
              <a:t> 12 ILJTM (KECUALI ADTEC KEMAMAN)</a:t>
            </a:r>
          </a:p>
          <a:p>
            <a:pPr>
              <a:buFont typeface="Wingdings" charset="2"/>
              <a:buChar char="u"/>
            </a:pPr>
            <a:r>
              <a:rPr lang="en-US" sz="2400" dirty="0" err="1" smtClean="0"/>
              <a:t>Peperiksaan</a:t>
            </a:r>
            <a:r>
              <a:rPr lang="en-US" sz="2400" dirty="0" smtClean="0"/>
              <a:t> </a:t>
            </a:r>
            <a:r>
              <a:rPr lang="en-US" sz="2400" dirty="0" err="1" smtClean="0"/>
              <a:t>akhir</a:t>
            </a:r>
            <a:r>
              <a:rPr lang="en-US" sz="2400" dirty="0" smtClean="0"/>
              <a:t> </a:t>
            </a:r>
            <a:r>
              <a:rPr lang="en-US" sz="2400" dirty="0" err="1" smtClean="0"/>
              <a:t>amali</a:t>
            </a:r>
            <a:r>
              <a:rPr lang="en-US" sz="2400" dirty="0" smtClean="0"/>
              <a:t> </a:t>
            </a:r>
            <a:r>
              <a:rPr lang="en-US" sz="2400" dirty="0" err="1" smtClean="0"/>
              <a:t>sesi</a:t>
            </a:r>
            <a:r>
              <a:rPr lang="en-US" sz="2400" dirty="0" smtClean="0"/>
              <a:t> 2/2014 </a:t>
            </a:r>
            <a:r>
              <a:rPr lang="en-US" sz="2400" dirty="0" err="1" smtClean="0"/>
              <a:t>dijalankan</a:t>
            </a:r>
            <a:r>
              <a:rPr lang="en-US" sz="2400" dirty="0" smtClean="0"/>
              <a:t> </a:t>
            </a:r>
            <a:r>
              <a:rPr lang="en-US" sz="2400" dirty="0" err="1" smtClean="0"/>
              <a:t>pada</a:t>
            </a:r>
            <a:r>
              <a:rPr lang="en-US" sz="2400" dirty="0" smtClean="0"/>
              <a:t> 1 – 4 </a:t>
            </a:r>
            <a:r>
              <a:rPr lang="en-US" sz="2400" dirty="0" err="1" smtClean="0"/>
              <a:t>Disember</a:t>
            </a:r>
            <a:r>
              <a:rPr lang="en-US" sz="2400" dirty="0" smtClean="0"/>
              <a:t> 2014</a:t>
            </a:r>
          </a:p>
          <a:p>
            <a:pPr>
              <a:buFont typeface="Wingdings" charset="2"/>
              <a:buChar char="u"/>
            </a:pPr>
            <a:r>
              <a:rPr lang="en-US" sz="2400" dirty="0" err="1" smtClean="0"/>
              <a:t>Merangkumi</a:t>
            </a:r>
            <a:r>
              <a:rPr lang="en-US" sz="2400" dirty="0" smtClean="0"/>
              <a:t> 5 semester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modul</a:t>
            </a:r>
            <a:r>
              <a:rPr lang="en-US" sz="2400" dirty="0" smtClean="0"/>
              <a:t> yang </a:t>
            </a:r>
            <a:r>
              <a:rPr lang="en-US" sz="2400" dirty="0" err="1" smtClean="0"/>
              <a:t>terlibat</a:t>
            </a:r>
            <a:r>
              <a:rPr lang="en-US" sz="2400" dirty="0" smtClean="0"/>
              <a:t> </a:t>
            </a:r>
            <a:r>
              <a:rPr lang="en-US" sz="2400" dirty="0" err="1" smtClean="0"/>
              <a:t>adalah</a:t>
            </a:r>
            <a:r>
              <a:rPr lang="en-US" sz="2400" dirty="0" smtClean="0"/>
              <a:t>:</a:t>
            </a:r>
          </a:p>
          <a:p>
            <a:pPr marL="68580" indent="0">
              <a:buNone/>
            </a:pPr>
            <a:r>
              <a:rPr lang="en-US" sz="2400" dirty="0"/>
              <a:t>	</a:t>
            </a:r>
            <a:r>
              <a:rPr lang="en-US" sz="2400" dirty="0" smtClean="0"/>
              <a:t> </a:t>
            </a:r>
            <a:r>
              <a:rPr lang="en-US" sz="2400" dirty="0" err="1" smtClean="0"/>
              <a:t>i</a:t>
            </a:r>
            <a:r>
              <a:rPr lang="en-US" sz="2400" dirty="0" smtClean="0"/>
              <a:t>) SEMESTER 1 : BRAKE SYSTEM</a:t>
            </a:r>
          </a:p>
          <a:p>
            <a:pPr marL="6858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         ii) SEMESTER 2 :  ENGINE MAINTAINANCE</a:t>
            </a:r>
          </a:p>
          <a:p>
            <a:pPr marL="6858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        iii) SEMESTER 3 :  POWER WINDOW &amp; CENTRAL </a:t>
            </a:r>
          </a:p>
          <a:p>
            <a:pPr marL="6858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                                       LOCKING ALARM SYSTEM</a:t>
            </a:r>
          </a:p>
          <a:p>
            <a:pPr marL="68580" indent="0">
              <a:buNone/>
            </a:pPr>
            <a:r>
              <a:rPr lang="en-US" sz="2400" dirty="0" smtClean="0"/>
              <a:t>           iv) SEMESTER 4 :  WORKSHOP MANAGEMENT</a:t>
            </a:r>
          </a:p>
          <a:p>
            <a:pPr marL="68580" indent="0">
              <a:buNone/>
            </a:pPr>
            <a:r>
              <a:rPr lang="en-US" sz="2400" dirty="0"/>
              <a:t>	</a:t>
            </a:r>
            <a:r>
              <a:rPr lang="en-US" sz="2400" dirty="0" smtClean="0"/>
              <a:t>v) SEMESTER 5 : HUMAN RESOURCES</a:t>
            </a:r>
            <a:endParaRPr lang="en-US" sz="2400" dirty="0"/>
          </a:p>
        </p:txBody>
      </p:sp>
    </p:spTree>
    <p:extLst>
      <p:ext uri="{BB962C8B-B14F-4D97-AF65-F5344CB8AC3E}">
        <p14:creationId xmlns="" xmlns:p14="http://schemas.microsoft.com/office/powerpoint/2010/main" val="1100613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4053" y="2145030"/>
            <a:ext cx="8588426" cy="1470025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>
                <a:ln w="1905"/>
                <a:solidFill>
                  <a:srgbClr val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KEPUTUSAN PEPERIKSAAN AKHIR </a:t>
            </a:r>
            <a:br>
              <a:rPr lang="en-US" sz="4000" dirty="0" smtClean="0">
                <a:ln w="1905"/>
                <a:solidFill>
                  <a:srgbClr val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en-US" sz="4000" dirty="0" smtClean="0">
                <a:ln w="1905"/>
                <a:solidFill>
                  <a:srgbClr val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SESI 2/2014</a:t>
            </a:r>
            <a:endParaRPr lang="en-US" sz="4000" dirty="0">
              <a:ln w="1905"/>
              <a:solidFill>
                <a:srgbClr val="0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8623641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139539961"/>
              </p:ext>
            </p:extLst>
          </p:nvPr>
        </p:nvGraphicFramePr>
        <p:xfrm>
          <a:off x="0" y="0"/>
          <a:ext cx="918331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776321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765843030"/>
              </p:ext>
            </p:extLst>
          </p:nvPr>
        </p:nvGraphicFramePr>
        <p:xfrm>
          <a:off x="-39309" y="0"/>
          <a:ext cx="9222619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Oval 2"/>
          <p:cNvSpPr/>
          <p:nvPr/>
        </p:nvSpPr>
        <p:spPr>
          <a:xfrm>
            <a:off x="4318000" y="6340007"/>
            <a:ext cx="508000" cy="217714"/>
          </a:xfrm>
          <a:prstGeom prst="ellipse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11177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668068027"/>
              </p:ext>
            </p:extLst>
          </p:nvPr>
        </p:nvGraphicFramePr>
        <p:xfrm>
          <a:off x="-24848" y="0"/>
          <a:ext cx="9193696" cy="6857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1613768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0507" y="2295438"/>
            <a:ext cx="8738807" cy="1470025"/>
          </a:xfrm>
        </p:spPr>
        <p:txBody>
          <a:bodyPr>
            <a:noAutofit/>
          </a:bodyPr>
          <a:lstStyle/>
          <a:p>
            <a:pPr algn="ctr"/>
            <a:r>
              <a:rPr lang="en-US" sz="4000" b="1" dirty="0" smtClean="0">
                <a:ln w="1905"/>
                <a:solidFill>
                  <a:srgbClr val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PERBANDINGAN KEPUTUSAN PEPERIKSAAN AKHIR </a:t>
            </a:r>
            <a:br>
              <a:rPr lang="en-US" sz="4000" b="1" dirty="0" smtClean="0">
                <a:ln w="1905"/>
                <a:solidFill>
                  <a:srgbClr val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en-US" sz="4000" b="1" dirty="0" smtClean="0">
                <a:ln w="1905"/>
                <a:solidFill>
                  <a:srgbClr val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SESI 2/2013 &amp; 1/2014 &amp; 2/2014</a:t>
            </a:r>
            <a:endParaRPr lang="en-US" sz="4000" b="1" dirty="0">
              <a:ln w="1905"/>
              <a:solidFill>
                <a:srgbClr val="0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7158953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583681957"/>
              </p:ext>
            </p:extLst>
          </p:nvPr>
        </p:nvGraphicFramePr>
        <p:xfrm>
          <a:off x="-39309" y="0"/>
          <a:ext cx="9222619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133630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华文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Angles.thmx</Template>
  <TotalTime>511</TotalTime>
  <Words>684</Words>
  <Application>Microsoft Office PowerPoint</Application>
  <PresentationFormat>On-screen Show (4:3)</PresentationFormat>
  <Paragraphs>218</Paragraphs>
  <Slides>29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Angles</vt:lpstr>
      <vt:lpstr>JAWATANKUASA KEPAKARAN BIDANG TEKNOLOGI AUTOMOTIF</vt:lpstr>
      <vt:lpstr>LAPORAN PANEL PEMERIKSA PEPERIKSAAN AKHIR AMALI TEKNOLOGI AUTOMOTIF (SESI 2/2014)</vt:lpstr>
      <vt:lpstr>PENGENALAN</vt:lpstr>
      <vt:lpstr>KEPUTUSAN PEPERIKSAAN AKHIR  SESI 2/2014</vt:lpstr>
      <vt:lpstr>Slide 5</vt:lpstr>
      <vt:lpstr>Slide 6</vt:lpstr>
      <vt:lpstr>Slide 7</vt:lpstr>
      <vt:lpstr>PERBANDINGAN KEPUTUSAN PEPERIKSAAN AKHIR  SESI 2/2013 &amp; 1/2014 &amp; 2/2014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Punca kegagalan pelajar </vt:lpstr>
      <vt:lpstr>ANALISA ABILITY CHECKLIST PENGAJAR TEKNOLOGI AUTOMOTIF ILJTM</vt:lpstr>
      <vt:lpstr>Slide 24</vt:lpstr>
      <vt:lpstr>Slide 25</vt:lpstr>
      <vt:lpstr>Slide 26</vt:lpstr>
      <vt:lpstr>PERANCANGAN LATIHAN PENGAJAR TEKNOLOGI AUTOMOTIF ILJTM 2015</vt:lpstr>
      <vt:lpstr>Slide 28</vt:lpstr>
      <vt:lpstr>TERIMA KASIH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LAPORAN KEPUTUSAN PEPERIKSAAN AKHIR AMALI TEKNOLOGI AUTOMOTIF</dc:title>
  <dc:creator>Steve Jobs</dc:creator>
  <cp:lastModifiedBy>bktupphq</cp:lastModifiedBy>
  <cp:revision>48</cp:revision>
  <cp:lastPrinted>2015-02-24T07:57:23Z</cp:lastPrinted>
  <dcterms:created xsi:type="dcterms:W3CDTF">2014-03-20T13:31:24Z</dcterms:created>
  <dcterms:modified xsi:type="dcterms:W3CDTF">2015-04-30T17:50:51Z</dcterms:modified>
</cp:coreProperties>
</file>