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71" r:id="rId4"/>
    <p:sldId id="28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58" r:id="rId15"/>
    <p:sldId id="259" r:id="rId16"/>
    <p:sldId id="260" r:id="rId17"/>
    <p:sldId id="261" r:id="rId18"/>
    <p:sldId id="263" r:id="rId19"/>
    <p:sldId id="262" r:id="rId20"/>
    <p:sldId id="265" r:id="rId21"/>
    <p:sldId id="270" r:id="rId22"/>
    <p:sldId id="269" r:id="rId23"/>
    <p:sldId id="282" r:id="rId24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0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Lampiran 7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F9E655-9847-4805-9454-FC9EB2603B16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EDEDF-6646-4B6F-859E-2594D861D42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Lampiran 7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2FC831-2820-47D6-A3B7-DE09280A15EA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7158F0-AD6F-46DF-86DD-D412FF79AF1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158F0-AD6F-46DF-86DD-D412FF79AF19}" type="slidenum">
              <a:rPr lang="en-US" smtClean="0"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Lampiran 7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327623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2619438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692761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4168174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2554684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590720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220102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562624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38772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433183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311700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50326-D44B-49C8-8F54-31E94A3417A5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4FDE4-1700-48B7-A8E5-18D764FE6C9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2002698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5978" y="1340582"/>
            <a:ext cx="10643550" cy="3539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MY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LAPORAN JAWATANKUASA KEPAKARAN  </a:t>
            </a:r>
          </a:p>
          <a:p>
            <a:pPr algn="ctr"/>
            <a:r>
              <a:rPr lang="en-MY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pPr algn="ctr"/>
            <a:r>
              <a:rPr lang="en-MY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TEK PENYEJUKBEKUAN DAN PENYAMANAN UDARA</a:t>
            </a:r>
          </a:p>
          <a:p>
            <a:pPr algn="ctr"/>
            <a:endParaRPr lang="en-MY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MY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INSTITUT JABATAN TENAGA MANUSIA</a:t>
            </a:r>
          </a:p>
          <a:p>
            <a:pPr algn="ctr"/>
            <a:endParaRPr lang="en-MY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MY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</a:p>
          <a:p>
            <a:pPr algn="ctr"/>
            <a:endParaRPr lang="en-MY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674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619" y="2903364"/>
            <a:ext cx="653400" cy="22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7844" y="1372250"/>
            <a:ext cx="1392561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MY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ILP </a:t>
            </a:r>
            <a:r>
              <a:rPr lang="en-MY" sz="2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Jitra</a:t>
            </a:r>
            <a:endParaRPr lang="en-MY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94476625"/>
              </p:ext>
            </p:extLst>
          </p:nvPr>
        </p:nvGraphicFramePr>
        <p:xfrm>
          <a:off x="718649" y="2140908"/>
          <a:ext cx="11262069" cy="3714750"/>
        </p:xfrm>
        <a:graphic>
          <a:graphicData uri="http://schemas.openxmlformats.org/drawingml/2006/table">
            <a:tbl>
              <a:tblPr/>
              <a:tblGrid>
                <a:gridCol w="1906240"/>
                <a:gridCol w="5478535"/>
                <a:gridCol w="3877294"/>
              </a:tblGrid>
              <a:tr h="28477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Perkara</a:t>
                      </a:r>
                      <a:endParaRPr lang="en-MY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Pemerhatian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Cadangan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</a:tr>
              <a:tr h="284770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Ujian Teori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Dilaksanakan di bilik kuliah - Tahap Soalan OK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Baik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4770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Ujian Amali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Dilaksanakan di Makmal/Bengkel - Tahap Soalan OK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Baik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1062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Kelengkapan Bengkel/peralatan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i-F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Ruangan kerja semasa peperiksaan amali sempit/susunatur </a:t>
                      </a:r>
                      <a:r>
                        <a:rPr lang="fi-FI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bengkel/peralatan</a:t>
                      </a:r>
                      <a:endParaRPr lang="fi-F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Perlu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diperbesarkan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/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lokasi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yang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strategik</a:t>
                      </a:r>
                      <a:endParaRPr lang="en-MY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l" fontAlgn="b"/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4770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Penyediaan port folio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Baik</a:t>
                      </a:r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Penyeragaman untuk Bidang PPU ILJTM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4770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Lain-lain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Peralatan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bengkel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cth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: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watercooled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system /Air cooled</a:t>
                      </a:r>
                      <a:r>
                        <a:rPr lang="en-MY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system/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Split unit yang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telah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uzur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lama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Perlu diganti dengan BGH baharu/Perolehan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8479" y="235439"/>
            <a:ext cx="1158223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5. ULASAN PENEMUAN Cross Check PPL –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Penilaian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Kendiri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2014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378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619" y="2903364"/>
            <a:ext cx="653400" cy="22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7844" y="1372250"/>
            <a:ext cx="1288366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MY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ILP Miri</a:t>
            </a:r>
            <a:endParaRPr lang="en-MY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31911188"/>
              </p:ext>
            </p:extLst>
          </p:nvPr>
        </p:nvGraphicFramePr>
        <p:xfrm>
          <a:off x="687844" y="2156714"/>
          <a:ext cx="11172060" cy="3409950"/>
        </p:xfrm>
        <a:graphic>
          <a:graphicData uri="http://schemas.openxmlformats.org/drawingml/2006/table">
            <a:tbl>
              <a:tblPr/>
              <a:tblGrid>
                <a:gridCol w="1891005"/>
                <a:gridCol w="5434750"/>
                <a:gridCol w="3846305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Perkara</a:t>
                      </a:r>
                      <a:endParaRPr lang="en-MY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Pemerhatian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Cadangan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Ujian Teori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Dilaksanakan di bilik kuliah -Tahap soalan OK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Baik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Ujian Amali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Dilaksanakan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di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Makmal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Bengkel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-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Tahap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penerimaan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Soalan-Sukar</a:t>
                      </a:r>
                      <a:endParaRPr lang="en-MY" sz="20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Baik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Kelengkapan Bengkel/peralatan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Ruang kerja yang baik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Penyediaan port folio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Lengkap</a:t>
                      </a:r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Penyeragaman untuk Bidang PPU ILJTM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Lain-lain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Pengalaman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pengajar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yang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kurang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pengajar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baharu</a:t>
                      </a:r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Perlu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coaching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8479" y="235439"/>
            <a:ext cx="1158223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5. ULASAN PENEMUAN Cross Check PPL –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Penilaian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Kendiri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2014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358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619" y="2903364"/>
            <a:ext cx="653400" cy="22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7844" y="1372250"/>
            <a:ext cx="2280624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MY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ILP Sandakan</a:t>
            </a:r>
            <a:endParaRPr lang="en-MY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33623981"/>
              </p:ext>
            </p:extLst>
          </p:nvPr>
        </p:nvGraphicFramePr>
        <p:xfrm>
          <a:off x="687843" y="2057625"/>
          <a:ext cx="11117469" cy="4019550"/>
        </p:xfrm>
        <a:graphic>
          <a:graphicData uri="http://schemas.openxmlformats.org/drawingml/2006/table">
            <a:tbl>
              <a:tblPr/>
              <a:tblGrid>
                <a:gridCol w="1881765"/>
                <a:gridCol w="5408193"/>
                <a:gridCol w="3827511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Perkara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Pemerhatian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Cadangan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Ujian Teori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Dilaksanakan di bilik kuliah -Tahap soalan OK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Baik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Ujian Amali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Dilaksanakan di Makmal/Bengkel - Tahap soalan OK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Baik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Kelengkapan Bengkel/peralatan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Terdapat petindihan menggunakan peralatan yang sama dalam soalan amali- contoh Soalan split unit pada sem 1 dan 2, Water cooled sem 2 dan sem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Pembangunan Soalan oleh J.Kuasa Kepakaran perlu untuk melihat tiada pertembungan soalan dan peralatan yang sama digunakan antara semester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Penyediaan port folio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Penyusunan yang lengkap mengikut modul setiap sem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Penyeragaman untuk Bidang PPU ILJTM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Lain-lain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Peralatan bengkel cth: Air cond Split unit yang telah uzur dan lama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Perlu diganti dengan BGH baharu/Perolehan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8479" y="235439"/>
            <a:ext cx="1158223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5. ULASAN PENEMUAN Cross Check PPL –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Penilaian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Kendiri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2014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404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619" y="2903364"/>
            <a:ext cx="653400" cy="22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7844" y="1372250"/>
            <a:ext cx="1834990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MY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ILP Labuan</a:t>
            </a:r>
            <a:endParaRPr lang="en-MY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16304954"/>
              </p:ext>
            </p:extLst>
          </p:nvPr>
        </p:nvGraphicFramePr>
        <p:xfrm>
          <a:off x="687844" y="2148112"/>
          <a:ext cx="11090174" cy="3957413"/>
        </p:xfrm>
        <a:graphic>
          <a:graphicData uri="http://schemas.openxmlformats.org/drawingml/2006/table">
            <a:tbl>
              <a:tblPr/>
              <a:tblGrid>
                <a:gridCol w="1877145"/>
                <a:gridCol w="5394915"/>
                <a:gridCol w="3818114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Perkara</a:t>
                      </a:r>
                      <a:endParaRPr lang="en-MY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Pemerhatian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Cadangan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Ujian Teori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Dilaksanakan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di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bilik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kuliah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automotif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-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tahap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soalan</a:t>
                      </a:r>
                      <a:r>
                        <a:rPr lang="en-MY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adalah</a:t>
                      </a:r>
                      <a:r>
                        <a:rPr lang="en-MY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sukar</a:t>
                      </a:r>
                      <a:endParaRPr lang="en-MY" sz="20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Baik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Ujian Amali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Dilaksanakan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di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Makmal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Bengkel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RAC</a:t>
                      </a:r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Baik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Kelengkapan Bengkel/peralatan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Peralatan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amali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dikongsi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kerana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hanya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ada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satu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: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Cth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Water cooled package ,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manakala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AutoCAD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menggunakan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kemudahan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Bengkel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Kimpalan</a:t>
                      </a:r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Amat perlu untuk penambahan peralatan baharu. Pembangunan soalan perlu melihat institut lama/baharu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61788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Penyediaan port folio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Baik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Penyeragaman untuk Bidang PPU ILJTM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Lain-lain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Peralatan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bengkel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cth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: 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Water cooled unit 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yang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telah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uzur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lama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Perlu diganti dengan BGH baharu/Perolehan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8479" y="235439"/>
            <a:ext cx="1158223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5. ULASAN PENEMUAN Cross Check PPL –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Penilaian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Kendiri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2014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287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8309" y="415637"/>
            <a:ext cx="8936181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6. Lain-lain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Isu</a:t>
            </a:r>
            <a:endParaRPr lang="en-MY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6.1	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Penggunaan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Silibus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Sijil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/ Diploma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84564" y="2223658"/>
            <a:ext cx="982013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Penggunaan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silibus</a:t>
            </a:r>
            <a:r>
              <a:rPr lang="en-MY" sz="24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baru</a:t>
            </a:r>
            <a:r>
              <a:rPr lang="en-MY" sz="24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CoCu</a:t>
            </a:r>
            <a:r>
              <a:rPr lang="en-MY" sz="24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digunapakai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pada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intake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Julai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2015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Sijil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Diploma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Teknologi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sahaja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Silibus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Sijil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telah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di ENDORSED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oleh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J.Kuasa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Pemandu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JTM,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boleh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digunapakai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di ILP.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Silibus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Diploma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Teknologi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telah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ENDORSED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oleh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J.Kuasa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Pemandu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JTM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boleh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digunapakai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 ADTEC/ILP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Silibus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lama C-040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diteruskan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pada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intake lama (Jan 2015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sebelumnya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307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9528" y="680161"/>
            <a:ext cx="893618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6.2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Bahan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Pengajaran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WIM /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Soalan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Peralatan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latihan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26336" y="1491328"/>
            <a:ext cx="1069410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WIM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CoCu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peringkat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Sijil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Diploma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Teknologi</a:t>
            </a: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Bahan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pengajaran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WIM SIJIL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silibus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CoCu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masih</a:t>
            </a:r>
            <a:r>
              <a:rPr lang="en-MY" sz="24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tidak</a:t>
            </a:r>
            <a:r>
              <a:rPr lang="en-MY" sz="24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lengkap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Mohon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pihak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BKT JTM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membuat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bengkel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pembangunan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WIM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CoCu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Bahan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pengajaran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WIM </a:t>
            </a:r>
            <a:r>
              <a:rPr lang="en-MY" sz="24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 TEKNOLOGI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silibus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CoCu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u="sng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masih</a:t>
            </a:r>
            <a:r>
              <a:rPr lang="en-MY" sz="24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u="sng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belum</a:t>
            </a:r>
            <a:r>
              <a:rPr lang="en-MY" sz="24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lengkap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Mohon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pihak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BKT JTM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membuat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bengkel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pembangunan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WIM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CoCu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J.Kuasa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Kepakaran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membantu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menyenarai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pendek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pengajar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institut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pembangunan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WIM.</a:t>
            </a: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194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4564" y="1385089"/>
            <a:ext cx="982013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Pembangunan Bank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Soalan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daripada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Silibus</a:t>
            </a:r>
            <a:r>
              <a:rPr lang="en-MY" sz="24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CoCu</a:t>
            </a:r>
            <a:r>
              <a:rPr lang="en-MY" sz="24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peringkat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Sijil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Diploma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Teknologi</a:t>
            </a: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Bank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Soalan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peringkat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SIJIL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masih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belum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Mohon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pihak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BKT JTM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membuat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bengkel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pembangunan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Soalan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Bank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Soalan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peringkat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DIPLOMA TEKNOLOGI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masih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belum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ada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Mohon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pihak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BKT JTM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membuat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bengkel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pembangunan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Soalan</a:t>
            </a: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J.Kuasa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Kepakaran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akan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membantu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menyenarai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pendek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pengajar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institut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pembangunan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Soalan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0597" y="309312"/>
            <a:ext cx="893618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Sambungan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…..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686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4564" y="1589809"/>
            <a:ext cx="103477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Peralatan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Latihan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peringkat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Sijil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Diploma </a:t>
            </a:r>
            <a:r>
              <a:rPr lang="en-MY" sz="2400" dirty="0" err="1">
                <a:latin typeface="Arial" panose="020B0604020202020204" pitchFamily="34" charset="0"/>
                <a:cs typeface="Arial" panose="020B0604020202020204" pitchFamily="34" charset="0"/>
              </a:rPr>
              <a:t>Teknologi</a:t>
            </a: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Terdapat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peralatan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masih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belum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sampai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dalam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tender JTM 2014.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Kebanyakan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ILP/ADTEC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memerlukan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bagi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Modul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baharu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dalam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silibus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baharu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berdasarkan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CoCu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Terdapat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peralatan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latihan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yang lama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perlu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diganti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Peralatan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Latihan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lain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didapati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dalam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keadaan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baik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diselenggara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0597" y="309312"/>
            <a:ext cx="893618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Sambungan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…..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048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3416" y="1014169"/>
            <a:ext cx="4537203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Program IHT JTM</a:t>
            </a:r>
          </a:p>
          <a:p>
            <a:pPr algn="ctr"/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COE ILP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K.Batas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Nov 2014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0597" y="309312"/>
            <a:ext cx="893618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6.3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Pentauliahan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Pengajar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SKM/DKM /DLKM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08618" y="1014168"/>
            <a:ext cx="5060373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Program PPT 2015</a:t>
            </a:r>
          </a:p>
          <a:p>
            <a:pPr algn="ctr"/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Berpusat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dibawah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COE ILP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K.Batas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54" y="1928293"/>
            <a:ext cx="5884965" cy="41453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3795" y="1952905"/>
            <a:ext cx="5690018" cy="410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3370" y="6156814"/>
            <a:ext cx="11533829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Sasaran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Semua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Pengajar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MESTI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Mempunyai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SKM 3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pada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2015</a:t>
            </a:r>
          </a:p>
        </p:txBody>
      </p:sp>
    </p:spTree>
    <p:extLst>
      <p:ext uri="{BB962C8B-B14F-4D97-AF65-F5344CB8AC3E}">
        <p14:creationId xmlns:p14="http://schemas.microsoft.com/office/powerpoint/2010/main" xmlns="" val="371665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20597" y="309312"/>
            <a:ext cx="893618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Sambungan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…….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93324" y="901564"/>
            <a:ext cx="7042245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Statistik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pengajar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RAC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pada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Oktober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2014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86205061"/>
              </p:ext>
            </p:extLst>
          </p:nvPr>
        </p:nvGraphicFramePr>
        <p:xfrm>
          <a:off x="67190" y="1684608"/>
          <a:ext cx="6801443" cy="39401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4531"/>
                <a:gridCol w="935665"/>
                <a:gridCol w="914400"/>
                <a:gridCol w="701749"/>
                <a:gridCol w="637953"/>
                <a:gridCol w="701749"/>
                <a:gridCol w="712382"/>
                <a:gridCol w="723014"/>
              </a:tblGrid>
              <a:tr h="4874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MY" sz="1200" dirty="0">
                          <a:effectLst/>
                        </a:rPr>
                        <a:t>ILJTM</a:t>
                      </a:r>
                      <a:endParaRPr lang="en-MY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 dirty="0" err="1">
                          <a:effectLst/>
                        </a:rPr>
                        <a:t>Jumlah</a:t>
                      </a:r>
                      <a:r>
                        <a:rPr lang="en-MY" sz="1200" dirty="0">
                          <a:effectLst/>
                        </a:rPr>
                        <a:t> </a:t>
                      </a:r>
                      <a:r>
                        <a:rPr lang="en-MY" sz="1200" dirty="0" err="1">
                          <a:effectLst/>
                        </a:rPr>
                        <a:t>Staf</a:t>
                      </a:r>
                      <a:endParaRPr lang="en-MY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Tiada SKM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SKM1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SKM2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SKM3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DKM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DLKM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3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ILP Kepala Batas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7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3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4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3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ILP Jitra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10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3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3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3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1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3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ILP Ipoh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7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3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2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2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 dirty="0">
                          <a:effectLst/>
                        </a:rPr>
                        <a:t>-</a:t>
                      </a:r>
                      <a:endParaRPr lang="en-MY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3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ILP K.Lumpur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9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1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7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1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3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ADTEC S.Alam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6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3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2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1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3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ILP Mersing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6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1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2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3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3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ILP K.Terengganu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10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3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3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4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3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ILP K.Baharu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6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1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2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2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1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3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ILP Sandakan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5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2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2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1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3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ILP Miri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6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4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1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1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3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ADTEC Kemaman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3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3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3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ADTEC Bintulu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3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3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3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ILP Labuan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6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-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1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1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4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200">
                          <a:effectLst/>
                        </a:rPr>
                        <a:t> 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43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MY" sz="1400">
                          <a:effectLst/>
                        </a:rPr>
                        <a:t>JUMLAH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effectLst/>
                        </a:rPr>
                        <a:t>84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effectLst/>
                        </a:rPr>
                        <a:t>27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effectLst/>
                        </a:rPr>
                        <a:t>4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effectLst/>
                        </a:rPr>
                        <a:t>9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effectLst/>
                        </a:rPr>
                        <a:t>31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>
                          <a:effectLst/>
                        </a:rPr>
                        <a:t>6</a:t>
                      </a:r>
                      <a:endParaRPr lang="en-MY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MY" sz="1400" dirty="0">
                          <a:effectLst/>
                        </a:rPr>
                        <a:t>7</a:t>
                      </a:r>
                      <a:endParaRPr lang="en-MY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916989" y="1646508"/>
            <a:ext cx="5058238" cy="224676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Pengajar</a:t>
            </a:r>
            <a:r>
              <a:rPr lang="en-US" sz="2000" dirty="0" smtClean="0"/>
              <a:t> </a:t>
            </a:r>
            <a:r>
              <a:rPr lang="en-US" sz="2000" dirty="0" err="1" smtClean="0"/>
              <a:t>mempunyai</a:t>
            </a:r>
            <a:r>
              <a:rPr lang="en-US" sz="2000" dirty="0" smtClean="0"/>
              <a:t> DKM/DLKM      = 15.5 %</a:t>
            </a:r>
            <a:endParaRPr lang="en-MY" sz="2000" dirty="0" smtClean="0"/>
          </a:p>
          <a:p>
            <a:endParaRPr lang="en-MY" sz="2000" dirty="0" smtClean="0"/>
          </a:p>
          <a:p>
            <a:r>
              <a:rPr lang="en-MY" sz="2000" dirty="0" err="1" smtClean="0"/>
              <a:t>Pengajar</a:t>
            </a:r>
            <a:r>
              <a:rPr lang="en-MY" sz="2000" dirty="0" smtClean="0"/>
              <a:t> </a:t>
            </a:r>
            <a:r>
              <a:rPr lang="en-MY" sz="2000" dirty="0" err="1" smtClean="0"/>
              <a:t>mempunyai</a:t>
            </a:r>
            <a:r>
              <a:rPr lang="en-MY" sz="2000" dirty="0" smtClean="0"/>
              <a:t> SKM 3               = 36.9 %</a:t>
            </a:r>
          </a:p>
          <a:p>
            <a:endParaRPr lang="en-MY" sz="2000" dirty="0" smtClean="0"/>
          </a:p>
          <a:p>
            <a:endParaRPr lang="en-MY" sz="2000" dirty="0" smtClean="0"/>
          </a:p>
          <a:p>
            <a:r>
              <a:rPr lang="en-MY" sz="2000" u="sng" dirty="0" err="1" smtClean="0">
                <a:solidFill>
                  <a:srgbClr val="FF0000"/>
                </a:solidFill>
              </a:rPr>
              <a:t>Pengajar</a:t>
            </a:r>
            <a:r>
              <a:rPr lang="en-MY" sz="2000" u="sng" dirty="0" smtClean="0">
                <a:solidFill>
                  <a:srgbClr val="FF0000"/>
                </a:solidFill>
              </a:rPr>
              <a:t> </a:t>
            </a:r>
            <a:r>
              <a:rPr lang="en-MY" sz="2000" u="sng" dirty="0" err="1" smtClean="0">
                <a:solidFill>
                  <a:srgbClr val="FF0000"/>
                </a:solidFill>
              </a:rPr>
              <a:t>mempunyai</a:t>
            </a:r>
            <a:r>
              <a:rPr lang="en-MY" sz="2000" u="sng" dirty="0" smtClean="0">
                <a:solidFill>
                  <a:srgbClr val="FF0000"/>
                </a:solidFill>
              </a:rPr>
              <a:t> &lt;SKM 3             = 47.6 %</a:t>
            </a:r>
          </a:p>
          <a:p>
            <a:endParaRPr lang="en-MY" sz="20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7026243" y="3946291"/>
            <a:ext cx="4948984" cy="267765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MY" sz="2400" dirty="0" err="1" smtClean="0">
                <a:solidFill>
                  <a:schemeClr val="bg1"/>
                </a:solidFill>
              </a:rPr>
              <a:t>Selepas</a:t>
            </a:r>
            <a:r>
              <a:rPr lang="en-MY" sz="2400" dirty="0" smtClean="0">
                <a:solidFill>
                  <a:schemeClr val="bg1"/>
                </a:solidFill>
              </a:rPr>
              <a:t> program IHT 2014 &amp; </a:t>
            </a:r>
          </a:p>
          <a:p>
            <a:pPr algn="ctr"/>
            <a:r>
              <a:rPr lang="en-MY" sz="2400" dirty="0" smtClean="0">
                <a:solidFill>
                  <a:schemeClr val="bg1"/>
                </a:solidFill>
              </a:rPr>
              <a:t>PPT </a:t>
            </a:r>
            <a:r>
              <a:rPr lang="en-MY" sz="2400" dirty="0" err="1" smtClean="0">
                <a:solidFill>
                  <a:schemeClr val="bg1"/>
                </a:solidFill>
              </a:rPr>
              <a:t>Berpusat</a:t>
            </a:r>
            <a:r>
              <a:rPr lang="en-MY" sz="2400" dirty="0" smtClean="0">
                <a:solidFill>
                  <a:schemeClr val="bg1"/>
                </a:solidFill>
              </a:rPr>
              <a:t> 2015 SKM 3                </a:t>
            </a:r>
            <a:r>
              <a:rPr lang="en-MY" sz="2400" dirty="0" err="1" smtClean="0">
                <a:solidFill>
                  <a:schemeClr val="bg1"/>
                </a:solidFill>
              </a:rPr>
              <a:t>dibawah</a:t>
            </a:r>
            <a:r>
              <a:rPr lang="en-MY" sz="2400" dirty="0" smtClean="0">
                <a:solidFill>
                  <a:schemeClr val="bg1"/>
                </a:solidFill>
              </a:rPr>
              <a:t> COE ILP </a:t>
            </a:r>
            <a:r>
              <a:rPr lang="en-MY" sz="2400" dirty="0" err="1" smtClean="0">
                <a:solidFill>
                  <a:schemeClr val="bg1"/>
                </a:solidFill>
              </a:rPr>
              <a:t>Kepala</a:t>
            </a:r>
            <a:r>
              <a:rPr lang="en-MY" sz="2400" dirty="0" smtClean="0">
                <a:solidFill>
                  <a:schemeClr val="bg1"/>
                </a:solidFill>
              </a:rPr>
              <a:t> Batas</a:t>
            </a:r>
          </a:p>
          <a:p>
            <a:pPr algn="ctr"/>
            <a:endParaRPr lang="en-MY" sz="2400" dirty="0" smtClean="0">
              <a:solidFill>
                <a:schemeClr val="bg1"/>
              </a:solidFill>
            </a:endParaRPr>
          </a:p>
          <a:p>
            <a:pPr algn="ctr"/>
            <a:r>
              <a:rPr lang="en-MY" sz="2400" dirty="0" err="1" smtClean="0">
                <a:solidFill>
                  <a:schemeClr val="bg1"/>
                </a:solidFill>
              </a:rPr>
              <a:t>Baki</a:t>
            </a:r>
            <a:r>
              <a:rPr lang="en-MY" sz="2400" dirty="0" smtClean="0">
                <a:solidFill>
                  <a:schemeClr val="bg1"/>
                </a:solidFill>
              </a:rPr>
              <a:t> yang </a:t>
            </a:r>
            <a:r>
              <a:rPr lang="en-MY" sz="2400" dirty="0" err="1" smtClean="0">
                <a:solidFill>
                  <a:schemeClr val="bg1"/>
                </a:solidFill>
              </a:rPr>
              <a:t>masih</a:t>
            </a:r>
            <a:r>
              <a:rPr lang="en-MY" sz="2400" dirty="0" smtClean="0">
                <a:solidFill>
                  <a:schemeClr val="bg1"/>
                </a:solidFill>
              </a:rPr>
              <a:t> </a:t>
            </a:r>
            <a:r>
              <a:rPr lang="en-MY" sz="2400" dirty="0" err="1" smtClean="0">
                <a:solidFill>
                  <a:schemeClr val="bg1"/>
                </a:solidFill>
              </a:rPr>
              <a:t>tiada</a:t>
            </a:r>
            <a:r>
              <a:rPr lang="en-MY" sz="2400" dirty="0" smtClean="0">
                <a:solidFill>
                  <a:schemeClr val="bg1"/>
                </a:solidFill>
              </a:rPr>
              <a:t> SKM 3</a:t>
            </a:r>
            <a:endParaRPr lang="en-MY" sz="2400" dirty="0">
              <a:solidFill>
                <a:schemeClr val="bg1"/>
              </a:solidFill>
            </a:endParaRPr>
          </a:p>
          <a:p>
            <a:pPr algn="ctr"/>
            <a:endParaRPr lang="en-MY" sz="2400" dirty="0" smtClean="0">
              <a:solidFill>
                <a:schemeClr val="bg1"/>
              </a:solidFill>
            </a:endParaRPr>
          </a:p>
          <a:p>
            <a:pPr algn="ctr"/>
            <a:r>
              <a:rPr lang="en-MY" sz="2400" b="1" dirty="0" smtClean="0">
                <a:solidFill>
                  <a:schemeClr val="bg1"/>
                </a:solidFill>
              </a:rPr>
              <a:t>= 19 %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1719" y="6058763"/>
            <a:ext cx="6675545" cy="430887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200" b="1" dirty="0" err="1" smtClean="0">
                <a:solidFill>
                  <a:schemeClr val="bg1"/>
                </a:solidFill>
              </a:rPr>
              <a:t>Sasaran</a:t>
            </a:r>
            <a:r>
              <a:rPr lang="en-US" sz="2200" b="1" dirty="0" smtClean="0">
                <a:solidFill>
                  <a:schemeClr val="bg1"/>
                </a:solidFill>
              </a:rPr>
              <a:t> 2015 = </a:t>
            </a:r>
            <a:r>
              <a:rPr lang="en-US" sz="2200" b="1" dirty="0" err="1" smtClean="0">
                <a:solidFill>
                  <a:schemeClr val="bg1"/>
                </a:solidFill>
              </a:rPr>
              <a:t>Semua</a:t>
            </a:r>
            <a:r>
              <a:rPr lang="en-US" sz="2200" b="1" dirty="0" smtClean="0">
                <a:solidFill>
                  <a:schemeClr val="bg1"/>
                </a:solidFill>
              </a:rPr>
              <a:t> </a:t>
            </a:r>
            <a:r>
              <a:rPr lang="en-US" sz="2200" b="1" dirty="0" err="1" smtClean="0">
                <a:solidFill>
                  <a:schemeClr val="bg1"/>
                </a:solidFill>
              </a:rPr>
              <a:t>pengajar</a:t>
            </a:r>
            <a:r>
              <a:rPr lang="en-US" sz="2200" b="1" dirty="0" smtClean="0">
                <a:solidFill>
                  <a:schemeClr val="bg1"/>
                </a:solidFill>
              </a:rPr>
              <a:t> RAC </a:t>
            </a:r>
            <a:r>
              <a:rPr lang="en-US" sz="2200" b="1" dirty="0" err="1" smtClean="0">
                <a:solidFill>
                  <a:schemeClr val="bg1"/>
                </a:solidFill>
              </a:rPr>
              <a:t>mempunyai</a:t>
            </a:r>
            <a:r>
              <a:rPr lang="en-US" sz="2200" b="1" dirty="0" smtClean="0">
                <a:solidFill>
                  <a:schemeClr val="bg1"/>
                </a:solidFill>
              </a:rPr>
              <a:t> SKM 3</a:t>
            </a:r>
            <a:endParaRPr lang="en-MY" sz="2200" b="1" dirty="0">
              <a:solidFill>
                <a:schemeClr val="bg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7206019" y="5285119"/>
            <a:ext cx="4769208" cy="136552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100260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7463" y="519546"/>
            <a:ext cx="8936181" cy="39703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KANDUNGAN</a:t>
            </a:r>
          </a:p>
          <a:p>
            <a:endParaRPr lang="en-MY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Pengenalan</a:t>
            </a:r>
            <a:endParaRPr lang="en-MY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Tujuan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Cross Check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Penilaian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Kendiri</a:t>
            </a:r>
            <a:endParaRPr lang="en-MY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Pengajar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ILJTM yang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terlibat</a:t>
            </a:r>
            <a:endParaRPr lang="en-MY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4. Cross check PPL-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Statistik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Lulus/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Gagal</a:t>
            </a:r>
            <a:endParaRPr lang="en-MY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Ulasan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penemuan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cross check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setiap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institut</a:t>
            </a:r>
            <a:endParaRPr lang="en-MY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6. Lain-lain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isu</a:t>
            </a:r>
            <a:endParaRPr lang="en-MY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Keseluruhan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Input</a:t>
            </a:r>
          </a:p>
        </p:txBody>
      </p:sp>
    </p:spTree>
    <p:extLst>
      <p:ext uri="{BB962C8B-B14F-4D97-AF65-F5344CB8AC3E}">
        <p14:creationId xmlns:p14="http://schemas.microsoft.com/office/powerpoint/2010/main" xmlns="" val="323652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0433" y="332358"/>
            <a:ext cx="893618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Pentauliahan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Sijil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Profesional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2722" y="1097948"/>
            <a:ext cx="10331483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MY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 </a:t>
            </a:r>
            <a:r>
              <a:rPr lang="en-MY" sz="2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Persijilan</a:t>
            </a:r>
            <a:r>
              <a:rPr lang="en-MY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Jabatan</a:t>
            </a:r>
            <a:r>
              <a:rPr lang="en-MY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Alam</a:t>
            </a:r>
            <a:r>
              <a:rPr lang="en-MY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Sekitar</a:t>
            </a:r>
            <a:r>
              <a:rPr lang="en-MY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(JAS) </a:t>
            </a:r>
            <a:r>
              <a:rPr lang="en-MY" sz="2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MY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Persijilan</a:t>
            </a:r>
            <a:r>
              <a:rPr lang="en-MY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RACS</a:t>
            </a:r>
            <a:endParaRPr lang="en-MY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2722" y="1714971"/>
            <a:ext cx="982013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Institut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Sediaada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menjadi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ATC – Authorize Training Centre</a:t>
            </a: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ILP Kepala Batas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ILP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Miri</a:t>
            </a: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ILP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K.Trengganu</a:t>
            </a: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ILP Kota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Bahru</a:t>
            </a: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MY" sz="2400" b="1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Tambahan</a:t>
            </a:r>
            <a:r>
              <a:rPr lang="en-MY" sz="24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b="1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</a:t>
            </a:r>
            <a:r>
              <a:rPr lang="en-MY" sz="24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Baharu 2015</a:t>
            </a:r>
          </a:p>
          <a:p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ILP KL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ADTEC Shah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Alam</a:t>
            </a: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ILP Sandakan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ILP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Mersing</a:t>
            </a: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58600" y="2403674"/>
            <a:ext cx="6301617" cy="378565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MY" sz="2400" dirty="0" err="1" smtClean="0">
                <a:solidFill>
                  <a:srgbClr val="FF0000"/>
                </a:solidFill>
              </a:rPr>
              <a:t>Persijilan</a:t>
            </a:r>
            <a:r>
              <a:rPr lang="en-MY" sz="2400" dirty="0" smtClean="0">
                <a:solidFill>
                  <a:srgbClr val="FF0000"/>
                </a:solidFill>
              </a:rPr>
              <a:t> </a:t>
            </a:r>
            <a:r>
              <a:rPr lang="en-MY" sz="2400" dirty="0" err="1" smtClean="0">
                <a:solidFill>
                  <a:srgbClr val="FF0000"/>
                </a:solidFill>
              </a:rPr>
              <a:t>untuk</a:t>
            </a:r>
            <a:r>
              <a:rPr lang="en-MY" sz="2400" dirty="0" smtClean="0">
                <a:solidFill>
                  <a:srgbClr val="FF0000"/>
                </a:solidFill>
              </a:rPr>
              <a:t> </a:t>
            </a:r>
            <a:r>
              <a:rPr lang="en-MY" sz="2400" dirty="0" err="1" smtClean="0">
                <a:solidFill>
                  <a:srgbClr val="FF0000"/>
                </a:solidFill>
              </a:rPr>
              <a:t>pelajar</a:t>
            </a:r>
            <a:r>
              <a:rPr lang="en-MY" sz="2400" dirty="0" smtClean="0">
                <a:solidFill>
                  <a:srgbClr val="FF0000"/>
                </a:solidFill>
              </a:rPr>
              <a:t> / </a:t>
            </a:r>
            <a:r>
              <a:rPr lang="en-MY" sz="2400" dirty="0" err="1" smtClean="0">
                <a:solidFill>
                  <a:srgbClr val="FF0000"/>
                </a:solidFill>
              </a:rPr>
              <a:t>Peserta</a:t>
            </a:r>
            <a:r>
              <a:rPr lang="en-MY" sz="2400" dirty="0" smtClean="0">
                <a:solidFill>
                  <a:srgbClr val="FF0000"/>
                </a:solidFill>
              </a:rPr>
              <a:t> </a:t>
            </a:r>
            <a:r>
              <a:rPr lang="en-MY" sz="2400" dirty="0" err="1" smtClean="0">
                <a:solidFill>
                  <a:srgbClr val="FF0000"/>
                </a:solidFill>
              </a:rPr>
              <a:t>Luar</a:t>
            </a:r>
            <a:endParaRPr lang="en-MY" sz="24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en-MY" sz="2400" dirty="0" err="1" smtClean="0">
                <a:solidFill>
                  <a:srgbClr val="FF0000"/>
                </a:solidFill>
              </a:rPr>
              <a:t>Pentauliahan</a:t>
            </a:r>
            <a:r>
              <a:rPr lang="en-MY" sz="2400" dirty="0" smtClean="0">
                <a:solidFill>
                  <a:srgbClr val="FF0000"/>
                </a:solidFill>
              </a:rPr>
              <a:t> </a:t>
            </a:r>
            <a:r>
              <a:rPr lang="en-MY" sz="2400" dirty="0" err="1" smtClean="0">
                <a:solidFill>
                  <a:srgbClr val="FF0000"/>
                </a:solidFill>
              </a:rPr>
              <a:t>secara</a:t>
            </a:r>
            <a:r>
              <a:rPr lang="en-MY" sz="2400" dirty="0" smtClean="0">
                <a:solidFill>
                  <a:srgbClr val="FF0000"/>
                </a:solidFill>
              </a:rPr>
              <a:t> </a:t>
            </a:r>
            <a:r>
              <a:rPr lang="en-MY" sz="2400" dirty="0" err="1" smtClean="0">
                <a:solidFill>
                  <a:srgbClr val="FF0000"/>
                </a:solidFill>
              </a:rPr>
              <a:t>berasingan</a:t>
            </a:r>
            <a:r>
              <a:rPr lang="en-MY" sz="2400" dirty="0" smtClean="0">
                <a:solidFill>
                  <a:srgbClr val="FF0000"/>
                </a:solidFill>
              </a:rPr>
              <a:t> </a:t>
            </a:r>
            <a:r>
              <a:rPr lang="en-MY" sz="2400" dirty="0" err="1" smtClean="0">
                <a:solidFill>
                  <a:srgbClr val="FF0000"/>
                </a:solidFill>
              </a:rPr>
              <a:t>mengikut</a:t>
            </a:r>
            <a:r>
              <a:rPr lang="en-MY" sz="2400" dirty="0" smtClean="0">
                <a:solidFill>
                  <a:srgbClr val="FF0000"/>
                </a:solidFill>
              </a:rPr>
              <a:t> ATC</a:t>
            </a:r>
          </a:p>
          <a:p>
            <a:pPr marL="285750" indent="-285750">
              <a:buFontTx/>
              <a:buChar char="-"/>
            </a:pPr>
            <a:r>
              <a:rPr lang="en-MY" sz="2400" dirty="0" err="1" smtClean="0">
                <a:solidFill>
                  <a:srgbClr val="FF0000"/>
                </a:solidFill>
              </a:rPr>
              <a:t>Dijalankan</a:t>
            </a:r>
            <a:r>
              <a:rPr lang="en-MY" sz="2400" dirty="0" smtClean="0">
                <a:solidFill>
                  <a:srgbClr val="FF0000"/>
                </a:solidFill>
              </a:rPr>
              <a:t> </a:t>
            </a:r>
            <a:r>
              <a:rPr lang="en-MY" sz="2400" dirty="0" err="1" smtClean="0">
                <a:solidFill>
                  <a:srgbClr val="FF0000"/>
                </a:solidFill>
              </a:rPr>
              <a:t>secara</a:t>
            </a:r>
            <a:r>
              <a:rPr lang="en-MY" sz="2400" dirty="0" smtClean="0">
                <a:solidFill>
                  <a:srgbClr val="FF0000"/>
                </a:solidFill>
              </a:rPr>
              <a:t> </a:t>
            </a:r>
            <a:r>
              <a:rPr lang="en-MY" sz="2400" dirty="0" err="1" smtClean="0">
                <a:solidFill>
                  <a:srgbClr val="FF0000"/>
                </a:solidFill>
              </a:rPr>
              <a:t>teori</a:t>
            </a:r>
            <a:r>
              <a:rPr lang="en-MY" sz="2400" dirty="0" smtClean="0">
                <a:solidFill>
                  <a:srgbClr val="FF0000"/>
                </a:solidFill>
              </a:rPr>
              <a:t> /</a:t>
            </a:r>
            <a:r>
              <a:rPr lang="en-MY" sz="2400" dirty="0" err="1" smtClean="0">
                <a:solidFill>
                  <a:srgbClr val="FF0000"/>
                </a:solidFill>
              </a:rPr>
              <a:t>amali</a:t>
            </a:r>
            <a:endParaRPr lang="en-MY" sz="24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en-MY" sz="2400" dirty="0" err="1" smtClean="0">
                <a:solidFill>
                  <a:srgbClr val="FF0000"/>
                </a:solidFill>
              </a:rPr>
              <a:t>Peperiksaan</a:t>
            </a:r>
            <a:r>
              <a:rPr lang="en-MY" sz="2400" dirty="0" smtClean="0">
                <a:solidFill>
                  <a:srgbClr val="FF0000"/>
                </a:solidFill>
              </a:rPr>
              <a:t> </a:t>
            </a:r>
            <a:r>
              <a:rPr lang="en-MY" sz="2400" dirty="0" err="1" smtClean="0">
                <a:solidFill>
                  <a:srgbClr val="FF0000"/>
                </a:solidFill>
              </a:rPr>
              <a:t>dikendalikan</a:t>
            </a:r>
            <a:r>
              <a:rPr lang="en-MY" sz="2400" dirty="0" smtClean="0">
                <a:solidFill>
                  <a:srgbClr val="FF0000"/>
                </a:solidFill>
              </a:rPr>
              <a:t> </a:t>
            </a:r>
            <a:r>
              <a:rPr lang="en-MY" sz="2400" dirty="0" err="1" smtClean="0">
                <a:solidFill>
                  <a:srgbClr val="FF0000"/>
                </a:solidFill>
              </a:rPr>
              <a:t>secara</a:t>
            </a:r>
            <a:r>
              <a:rPr lang="en-MY" sz="2400" dirty="0" smtClean="0">
                <a:solidFill>
                  <a:srgbClr val="FF0000"/>
                </a:solidFill>
              </a:rPr>
              <a:t> </a:t>
            </a:r>
            <a:r>
              <a:rPr lang="en-MY" sz="2400" dirty="0" err="1" smtClean="0">
                <a:solidFill>
                  <a:srgbClr val="FF0000"/>
                </a:solidFill>
              </a:rPr>
              <a:t>kendiri</a:t>
            </a:r>
            <a:endParaRPr lang="en-MY" sz="24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en-MY" sz="2400" dirty="0" err="1" smtClean="0">
                <a:solidFill>
                  <a:srgbClr val="FF0000"/>
                </a:solidFill>
              </a:rPr>
              <a:t>Soalan</a:t>
            </a:r>
            <a:r>
              <a:rPr lang="en-MY" sz="2400" dirty="0" smtClean="0">
                <a:solidFill>
                  <a:srgbClr val="FF0000"/>
                </a:solidFill>
              </a:rPr>
              <a:t> </a:t>
            </a:r>
            <a:r>
              <a:rPr lang="en-MY" sz="2400" dirty="0" err="1" smtClean="0">
                <a:solidFill>
                  <a:srgbClr val="FF0000"/>
                </a:solidFill>
              </a:rPr>
              <a:t>daripada</a:t>
            </a:r>
            <a:r>
              <a:rPr lang="en-MY" sz="2400" dirty="0" smtClean="0">
                <a:solidFill>
                  <a:srgbClr val="FF0000"/>
                </a:solidFill>
              </a:rPr>
              <a:t> JAS</a:t>
            </a:r>
          </a:p>
          <a:p>
            <a:pPr marL="285750" indent="-285750">
              <a:buFontTx/>
              <a:buChar char="-"/>
            </a:pPr>
            <a:endParaRPr lang="en-US" sz="2400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2400" dirty="0" smtClean="0">
                <a:solidFill>
                  <a:srgbClr val="FF0000"/>
                </a:solidFill>
              </a:rPr>
              <a:t>Akan </a:t>
            </a:r>
            <a:r>
              <a:rPr lang="en-US" sz="2400" dirty="0" err="1" smtClean="0">
                <a:solidFill>
                  <a:srgbClr val="FF0000"/>
                </a:solidFill>
              </a:rPr>
              <a:t>dimasukkan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dalam</a:t>
            </a:r>
            <a:r>
              <a:rPr lang="en-US" sz="2400" dirty="0" smtClean="0">
                <a:solidFill>
                  <a:srgbClr val="FF0000"/>
                </a:solidFill>
              </a:rPr>
              <a:t> cross check </a:t>
            </a:r>
            <a:r>
              <a:rPr lang="en-US" sz="2400" dirty="0" err="1" smtClean="0">
                <a:solidFill>
                  <a:srgbClr val="FF0000"/>
                </a:solidFill>
              </a:rPr>
              <a:t>penilaian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pada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sesi</a:t>
            </a:r>
            <a:r>
              <a:rPr lang="en-US" sz="2400" dirty="0" smtClean="0">
                <a:solidFill>
                  <a:srgbClr val="FF0000"/>
                </a:solidFill>
              </a:rPr>
              <a:t> 1/2015</a:t>
            </a:r>
          </a:p>
          <a:p>
            <a:pPr marL="285750" indent="-285750">
              <a:buFontTx/>
              <a:buChar char="-"/>
            </a:pPr>
            <a:r>
              <a:rPr lang="en-US" sz="2400" dirty="0" err="1" smtClean="0">
                <a:solidFill>
                  <a:srgbClr val="FF0000"/>
                </a:solidFill>
              </a:rPr>
              <a:t>Setiap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institut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akan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cuba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mempersijilkan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pelajar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dengan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persijilan</a:t>
            </a:r>
            <a:r>
              <a:rPr lang="en-US" sz="2400" dirty="0" smtClean="0">
                <a:solidFill>
                  <a:srgbClr val="FF0000"/>
                </a:solidFill>
              </a:rPr>
              <a:t> RACS JAS </a:t>
            </a:r>
            <a:r>
              <a:rPr lang="en-US" sz="2400" dirty="0" err="1" smtClean="0">
                <a:solidFill>
                  <a:srgbClr val="FF0000"/>
                </a:solidFill>
              </a:rPr>
              <a:t>ini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  <a:endParaRPr lang="en-MY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667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8479" y="235439"/>
            <a:ext cx="893618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8.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Keseluruhan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input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44373041"/>
              </p:ext>
            </p:extLst>
          </p:nvPr>
        </p:nvGraphicFramePr>
        <p:xfrm>
          <a:off x="1392167" y="1487606"/>
          <a:ext cx="8229505" cy="4367283"/>
        </p:xfrm>
        <a:graphic>
          <a:graphicData uri="http://schemas.openxmlformats.org/drawingml/2006/table">
            <a:tbl>
              <a:tblPr/>
              <a:tblGrid>
                <a:gridCol w="8229505"/>
              </a:tblGrid>
              <a:tr h="358583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Kebaikan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Kelebihan</a:t>
                      </a:r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299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Membantu pihak bengkel RAC (Institut) semasa menjalankan peperiksaan / PPL SKM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646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Soalan peperiksaan dan kaedah penilaian dapat dipantau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646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Tahap kesukaran soalan dan pemahaman pelajar akan dapat diketahui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299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Dapat mengenalpasti tahap pengajaran dan kepakaran tenaga pengajar dalam penyampaian latihan kemahiran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299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Memberikan ruang bantuan dan memudahkan pengajar bengkel sekiranya soalan tidak menepati kehendak dan peralatan bengkel.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0511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Penilaian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SKM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adalah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dikalangan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tenaga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pengajar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ILJTM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bidang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RAC-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dipilih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berdasarkan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cadangan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J.Kuasa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Kepakaran</a:t>
                      </a:r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44999" y="958714"/>
            <a:ext cx="5401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0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 </a:t>
            </a:r>
            <a:r>
              <a:rPr lang="en-MY" sz="2000" b="1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Hasil</a:t>
            </a:r>
            <a:r>
              <a:rPr lang="en-MY" sz="20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b="1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Penilaian</a:t>
            </a:r>
            <a:r>
              <a:rPr lang="en-MY" sz="20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b="1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Kendiri</a:t>
            </a:r>
            <a:r>
              <a:rPr lang="en-MY" sz="20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2014</a:t>
            </a:r>
            <a:endParaRPr lang="en-MY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34627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44999" y="958714"/>
            <a:ext cx="9820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0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 </a:t>
            </a:r>
            <a:r>
              <a:rPr lang="en-MY" sz="2000" b="1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Hasil</a:t>
            </a:r>
            <a:r>
              <a:rPr lang="en-MY" sz="20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b="1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Penilaian</a:t>
            </a:r>
            <a:r>
              <a:rPr lang="en-MY" sz="20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b="1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Kendiri</a:t>
            </a:r>
            <a:r>
              <a:rPr lang="en-MY" sz="20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2014</a:t>
            </a:r>
            <a:endParaRPr lang="en-MY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41996854"/>
              </p:ext>
            </p:extLst>
          </p:nvPr>
        </p:nvGraphicFramePr>
        <p:xfrm>
          <a:off x="1364776" y="1548961"/>
          <a:ext cx="8693624" cy="2777379"/>
        </p:xfrm>
        <a:graphic>
          <a:graphicData uri="http://schemas.openxmlformats.org/drawingml/2006/table">
            <a:tbl>
              <a:tblPr/>
              <a:tblGrid>
                <a:gridCol w="8693624"/>
              </a:tblGrid>
              <a:tr h="562291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Keburukan</a:t>
                      </a:r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544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Oleh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kerana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pertama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kali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dilakukan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terdapat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percanggahan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pendapat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dikalangan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PPL yang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dilantik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tiada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panduan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/format</a:t>
                      </a:r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544">
                <a:tc>
                  <a:txBody>
                    <a:bodyPr/>
                    <a:lstStyle/>
                    <a:p>
                      <a:pPr algn="l" fontAlgn="ctr"/>
                      <a:r>
                        <a:rPr lang="sv-S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Format cross check masih tidak dapat digunakan pada sesi 2/2014 kerana </a:t>
                      </a:r>
                      <a:r>
                        <a:rPr lang="sv-S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arahan cross</a:t>
                      </a:r>
                      <a:r>
                        <a:rPr lang="sv-SE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check adalah secara </a:t>
                      </a:r>
                      <a:r>
                        <a:rPr lang="sv-S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ad-hock.</a:t>
                      </a:r>
                      <a:endParaRPr lang="sv-SE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20597" y="309312"/>
            <a:ext cx="893618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Sambungan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…..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524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44999" y="2587460"/>
            <a:ext cx="98201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40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SEKIAN LAPORAN DARIPADA  </a:t>
            </a:r>
          </a:p>
          <a:p>
            <a:pPr algn="ctr"/>
            <a:r>
              <a:rPr lang="en-MY" sz="40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BIDANG TEK PPU (RAC)</a:t>
            </a:r>
            <a:endParaRPr lang="en-MY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941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6291" y="779318"/>
            <a:ext cx="10193482" cy="46474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1. PENGENALAN CROSS CHECK PEPERIKSAAN</a:t>
            </a:r>
          </a:p>
          <a:p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Pertama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kali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diadakan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pada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sesi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2/2014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bidang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RAC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Melibatkan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9 ILP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daripada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13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institut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ILJTM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Penilaian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dilakukan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pada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1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hingga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4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Disember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2014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Pengajar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Pakar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Calon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dilantik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melalui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J.Kuasa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Kepakaran</a:t>
            </a: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Penilaian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terhadap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peperiksaan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akhir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SKM 3 (Portfolio)</a:t>
            </a:r>
          </a:p>
        </p:txBody>
      </p:sp>
    </p:spTree>
    <p:extLst>
      <p:ext uri="{BB962C8B-B14F-4D97-AF65-F5344CB8AC3E}">
        <p14:creationId xmlns:p14="http://schemas.microsoft.com/office/powerpoint/2010/main" xmlns="" val="302591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39923" y="235439"/>
            <a:ext cx="1060828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Tujuan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Cross Check PPL –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Penilaian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Kendiri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2014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bidang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RAC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39923" y="1065679"/>
            <a:ext cx="1040321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Amat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baik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membantu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pihak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Institut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dalam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menilai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peperiksaan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JTM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SKM,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kerana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sebelum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ini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pihak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PPL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luar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bukan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bidang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telah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dilantik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oleh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JPK.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MY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Tenaga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pengajar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PPL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adalah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daripada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calon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disokong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oleh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J.Kuasa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kepakaran</a:t>
            </a:r>
            <a:endParaRPr lang="en-MY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MY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Membantu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menyelesaikan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masalah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khususnya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melibatkan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soalan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latihan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peralatan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bantuan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peperiksaan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MY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Soalan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dibangunkan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oleh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Ahli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Jawatan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Kuasa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Kepakaran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dibawah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seliaan</a:t>
            </a:r>
            <a:r>
              <a:rPr lang="en-MY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BKT HQ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MY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Oleh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kerana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pertama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kali, format cross check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hanya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menggunakan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format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sediaada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PPL yang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dibuat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secara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umum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semester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ini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1/2015,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pihak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Jawatankuasa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Kepakaran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akan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membangunkan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format cross check yang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lebih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spesifik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Contoh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Tahap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soalan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penerimaan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pelajar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peralatan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amali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silibus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modul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telah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berjaya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diajar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temuduga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pengajar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lain2. </a:t>
            </a:r>
            <a:endParaRPr lang="en-MY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MY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742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39923" y="235439"/>
            <a:ext cx="1060828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Pengajar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ILJTM yang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terlibat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dalam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penilaian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Kendiri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2014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855" y="1806650"/>
            <a:ext cx="9702001" cy="333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55855" y="1271213"/>
            <a:ext cx="2372017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Bidang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RAC</a:t>
            </a:r>
            <a:endParaRPr lang="en-MY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316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8479" y="235439"/>
            <a:ext cx="893618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 Cross Check PPL –STATISTIK LULUS/ GAGAL 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9300" y="3319000"/>
            <a:ext cx="653400" cy="2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957" y="1003682"/>
            <a:ext cx="7935702" cy="53397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75770" y="1063806"/>
            <a:ext cx="3220611" cy="286232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Institut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tidak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terlibat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kerana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 ADTEC 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telah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menjalankan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dahulu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peperiksaan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Autonomi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 ILP KL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tiada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pelatih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Tahap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3.</a:t>
            </a:r>
            <a:endParaRPr lang="en-MY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718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8479" y="235439"/>
            <a:ext cx="1158223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5. ULASAN PENEMUAN Cross Check PPL –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Penilaian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Kendiri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2014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619" y="2903364"/>
            <a:ext cx="653400" cy="22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1618" y="1056384"/>
            <a:ext cx="1921552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MY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ILP </a:t>
            </a:r>
            <a:r>
              <a:rPr lang="en-MY" sz="2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Mersing</a:t>
            </a:r>
            <a:endParaRPr lang="en-MY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46646641"/>
              </p:ext>
            </p:extLst>
          </p:nvPr>
        </p:nvGraphicFramePr>
        <p:xfrm>
          <a:off x="851618" y="1753114"/>
          <a:ext cx="10967342" cy="4324350"/>
        </p:xfrm>
        <a:graphic>
          <a:graphicData uri="http://schemas.openxmlformats.org/drawingml/2006/table">
            <a:tbl>
              <a:tblPr/>
              <a:tblGrid>
                <a:gridCol w="2082651"/>
                <a:gridCol w="5431809"/>
                <a:gridCol w="3452882"/>
              </a:tblGrid>
              <a:tr h="257175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Perkara</a:t>
                      </a:r>
                      <a:endParaRPr lang="en-MY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Pemerhatian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Cadangan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Ujian Teori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Dilaksanakan di bilik kuliah - soalan OK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Baik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Ujian Amali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Dilaksanakan di Makmal/Bengkel - soalan OK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Baik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Kelengkapan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Bengkel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peralatan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Terdapat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petindihan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menggunakan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peralatan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amali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yang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sama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dalam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soalan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amali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contoh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Soalan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split unit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pada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sem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1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2,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soalan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Water 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cooled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sem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2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sem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Pembangunan Soalan oleh J.Kuasa Kepakaran perlu untuk melihat tiada pertembungan soalan dan peralatan yang sama digunakan antara semester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Penyediaan port folio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Penyusunan yang lengkap mengikut modul setiap sem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Penyeragaman untuk Bidang PPU ILJTM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Lain-lain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Pembangunan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Soalan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oleh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J.Kuasa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Kepakaran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yang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tidak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memenuhi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keperluan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sesetengah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institut</a:t>
                      </a:r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Perlu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melihat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keseluruhan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Institut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(Ada ILP lama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baru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2088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619" y="2903364"/>
            <a:ext cx="653400" cy="22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1618" y="1056384"/>
            <a:ext cx="2676567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MY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ILP Kepala Batas</a:t>
            </a:r>
            <a:endParaRPr lang="en-MY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71802279"/>
              </p:ext>
            </p:extLst>
          </p:nvPr>
        </p:nvGraphicFramePr>
        <p:xfrm>
          <a:off x="851618" y="1705971"/>
          <a:ext cx="10967342" cy="4070954"/>
        </p:xfrm>
        <a:graphic>
          <a:graphicData uri="http://schemas.openxmlformats.org/drawingml/2006/table">
            <a:tbl>
              <a:tblPr/>
              <a:tblGrid>
                <a:gridCol w="1856354"/>
                <a:gridCol w="5335163"/>
                <a:gridCol w="3775825"/>
              </a:tblGrid>
              <a:tr h="365729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Perkara</a:t>
                      </a:r>
                      <a:endParaRPr lang="en-MY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Pemerhatian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Cadangan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Ujian Teori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Dilaksanakan secara berpusat di Kafeteria Tertutup - Tahap soalan OK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Baik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Ujian Amali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Dilaksanakan di Makmal/Bengkel - Tahap soalan OK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Baik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Kelengkapan Bengkel/peralatan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Terdapat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pertindihan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menggunakan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peralatan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yang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sama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dalam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soalan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amali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contoh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Soalan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split unit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pada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sem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1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2, Water cooled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sem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2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sem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Pembangunan Soalan oleh J.Kuasa Kepakaran perlu untuk melihat tiada pertembungan soalan dan peralatan yang sama digunakan antara semester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Penyediaan port folio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Susunan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port folio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tidak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seragam</a:t>
                      </a:r>
                      <a:endParaRPr lang="en-MY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l" fontAlgn="b"/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Penyeragaman untuk Bidang PPU ILJTM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Lain-lain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Tiada</a:t>
                      </a:r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Tiada</a:t>
                      </a:r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8479" y="235439"/>
            <a:ext cx="1158223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5. ULASAN PENEMUAN Cross Check PPL –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Penilaian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Kendiri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2014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798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619" y="2903364"/>
            <a:ext cx="653400" cy="22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1618" y="1056384"/>
            <a:ext cx="1389355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MY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ILP Ipoh</a:t>
            </a:r>
            <a:endParaRPr lang="en-MY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94268679"/>
              </p:ext>
            </p:extLst>
          </p:nvPr>
        </p:nvGraphicFramePr>
        <p:xfrm>
          <a:off x="851617" y="1774576"/>
          <a:ext cx="10953695" cy="4173628"/>
        </p:xfrm>
        <a:graphic>
          <a:graphicData uri="http://schemas.openxmlformats.org/drawingml/2006/table">
            <a:tbl>
              <a:tblPr/>
              <a:tblGrid>
                <a:gridCol w="1854044"/>
                <a:gridCol w="5328524"/>
                <a:gridCol w="3771127"/>
              </a:tblGrid>
              <a:tr h="372344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Perkara</a:t>
                      </a:r>
                      <a:endParaRPr lang="en-MY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Pemerhatian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Cadangan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</a:tr>
              <a:tr h="372344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Ujian Teori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Dilaksanakan di bilik kuliah -Tahap Soalan Ok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Baik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3405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Ujian Amali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Dilaksanakan di Makmal/Bengkel - Tahap Soalan OK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Baik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94466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Kelengkapan Bengkel/peralatan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Ada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sesetengah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peralatan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ujian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yang lama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digunakan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.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Peralatan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latihan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untuk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amali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tidak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mencukupi-terpaksa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berkongsi</a:t>
                      </a:r>
                      <a:endParaRPr lang="en-MY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l" fontAlgn="b"/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Menambah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peralatan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ujian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yang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baharu</a:t>
                      </a:r>
                      <a:endParaRPr lang="en-MY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l" fontAlgn="b"/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3405"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Penyediaan port folio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Portfolio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disusun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tidak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seragam</a:t>
                      </a:r>
                      <a:endParaRPr lang="en-MY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l" fontAlgn="b"/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Penyeragaman untuk Bidang PPU ILJTM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3405"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Lain-lain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Peralatan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bengkel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cth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: Air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cond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Split 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unit/</a:t>
                      </a:r>
                      <a:r>
                        <a:rPr lang="en-MY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watercooled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yang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telah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uzur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lama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Perlu diganti dengan BGH baharu/Perolehan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8479" y="235439"/>
            <a:ext cx="1158223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5. ULASAN PENEMUAN Cross Check PPL –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Penilaian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Kendiri</a:t>
            </a:r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2014</a:t>
            </a:r>
            <a:endParaRPr lang="en-MY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183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</TotalTime>
  <Words>1652</Words>
  <Application>Microsoft Office PowerPoint</Application>
  <PresentationFormat>Custom</PresentationFormat>
  <Paragraphs>403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PPU-010</dc:creator>
  <cp:lastModifiedBy>bktupphq</cp:lastModifiedBy>
  <cp:revision>40</cp:revision>
  <cp:lastPrinted>2015-02-18T03:09:47Z</cp:lastPrinted>
  <dcterms:created xsi:type="dcterms:W3CDTF">2015-02-18T02:31:55Z</dcterms:created>
  <dcterms:modified xsi:type="dcterms:W3CDTF">2015-04-30T17:50:26Z</dcterms:modified>
</cp:coreProperties>
</file>