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29"/>
  </p:notesMasterIdLst>
  <p:handoutMasterIdLst>
    <p:handoutMasterId r:id="rId30"/>
  </p:handoutMasterIdLst>
  <p:sldIdLst>
    <p:sldId id="268" r:id="rId2"/>
    <p:sldId id="26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284" r:id="rId22"/>
    <p:sldId id="285" r:id="rId23"/>
    <p:sldId id="286" r:id="rId24"/>
    <p:sldId id="287" r:id="rId25"/>
    <p:sldId id="288" r:id="rId26"/>
    <p:sldId id="289" r:id="rId27"/>
    <p:sldId id="29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70" d="100"/>
          <a:sy n="70" d="100"/>
        </p:scale>
        <p:origin x="-323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CALON</c:v>
                </c:pt>
              </c:strCache>
            </c:strRef>
          </c:tx>
          <c:explosion val="25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Lbls>
            <c:txPr>
              <a:bodyPr/>
              <a:lstStyle/>
              <a:p>
                <a:pPr>
                  <a:defRPr lang="en-MY" sz="16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bestFit"/>
            <c:showCatName val="1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PW2/G2</c:v>
                </c:pt>
                <c:pt idx="1">
                  <c:v>PW4/G1</c:v>
                </c:pt>
                <c:pt idx="2">
                  <c:v>A0/L1</c:v>
                </c:pt>
                <c:pt idx="3">
                  <c:v>A1</c:v>
                </c:pt>
                <c:pt idx="4">
                  <c:v>A4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344</c:v>
                </c:pt>
                <c:pt idx="1">
                  <c:v>178</c:v>
                </c:pt>
                <c:pt idx="2">
                  <c:v>228</c:v>
                </c:pt>
                <c:pt idx="3">
                  <c:v>20</c:v>
                </c:pt>
                <c:pt idx="4">
                  <c:v>18</c:v>
                </c:pt>
              </c:numCache>
            </c:numRef>
          </c:val>
        </c:ser>
        <c:dLbls/>
      </c:pie3DChart>
      <c:spPr>
        <a:noFill/>
        <a:ln w="25326">
          <a:noFill/>
        </a:ln>
      </c:spPr>
    </c:plotArea>
    <c:legend>
      <c:legendPos val="r"/>
      <c:txPr>
        <a:bodyPr/>
        <a:lstStyle/>
        <a:p>
          <a:pPr>
            <a:defRPr lang="en-MY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zero"/>
  </c:chart>
  <c:txPr>
    <a:bodyPr/>
    <a:lstStyle/>
    <a:p>
      <a:pPr>
        <a:defRPr sz="1795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5"/>
  <c:chart>
    <c:title>
      <c:tx>
        <c:rich>
          <a:bodyPr/>
          <a:lstStyle/>
          <a:p>
            <a:pPr>
              <a:defRPr lang="en-MY" sz="3200">
                <a:solidFill>
                  <a:srgbClr val="FFFF00"/>
                </a:solidFill>
              </a:defRPr>
            </a:pPr>
            <a:r>
              <a:rPr lang="en-US" sz="3200" dirty="0" smtClean="0">
                <a:solidFill>
                  <a:srgbClr val="FFFF00"/>
                </a:solidFill>
              </a:rPr>
              <a:t>PW2</a:t>
            </a:r>
            <a:endParaRPr lang="en-US" sz="3200" dirty="0">
              <a:solidFill>
                <a:srgbClr val="FFFF00"/>
              </a:solidFill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Sheet1!$D$3</c:f>
              <c:strCache>
                <c:ptCount val="1"/>
                <c:pt idx="0">
                  <c:v>PW2</c:v>
                </c:pt>
              </c:strCache>
            </c:strRef>
          </c:tx>
          <c:cat>
            <c:strRef>
              <c:f>Sheet1!$C$4:$C$19</c:f>
              <c:strCache>
                <c:ptCount val="16"/>
                <c:pt idx="0">
                  <c:v>ILP KUALA LUMPUR</c:v>
                </c:pt>
                <c:pt idx="1">
                  <c:v>ILP PASIR GUDANG</c:v>
                </c:pt>
                <c:pt idx="2">
                  <c:v>ILP BUKIT KATIL</c:v>
                </c:pt>
                <c:pt idx="3">
                  <c:v>ILP IPOH</c:v>
                </c:pt>
                <c:pt idx="4">
                  <c:v>ILP KOTA BHARU</c:v>
                </c:pt>
                <c:pt idx="5">
                  <c:v>ILP K.TERENGGANU</c:v>
                </c:pt>
                <c:pt idx="6">
                  <c:v>ILP LABUAN</c:v>
                </c:pt>
                <c:pt idx="7">
                  <c:v>ILP KOTA KINABALU</c:v>
                </c:pt>
                <c:pt idx="8">
                  <c:v>ILP KUANTAN</c:v>
                </c:pt>
                <c:pt idx="9">
                  <c:v>ILP JITRA</c:v>
                </c:pt>
                <c:pt idx="10">
                  <c:v>ILP NIBONG TEBAL</c:v>
                </c:pt>
                <c:pt idx="11">
                  <c:v>ILP KEPALA BATAS</c:v>
                </c:pt>
                <c:pt idx="12">
                  <c:v>ILP MERSING</c:v>
                </c:pt>
                <c:pt idx="13">
                  <c:v>ILP MIRI</c:v>
                </c:pt>
                <c:pt idx="14">
                  <c:v>ILP SANDAKAN</c:v>
                </c:pt>
                <c:pt idx="15">
                  <c:v>ADTEC SHAH ALAM</c:v>
                </c:pt>
              </c:strCache>
            </c:strRef>
          </c:cat>
          <c:val>
            <c:numRef>
              <c:f>Sheet1!$D$4:$D$19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78</c:v>
                </c:pt>
                <c:pt idx="3">
                  <c:v>68</c:v>
                </c:pt>
                <c:pt idx="4">
                  <c:v>74</c:v>
                </c:pt>
                <c:pt idx="5">
                  <c:v>97</c:v>
                </c:pt>
                <c:pt idx="6">
                  <c:v>82</c:v>
                </c:pt>
                <c:pt idx="7">
                  <c:v>95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67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0</c:v>
                </c:pt>
              </c:numCache>
            </c:numRef>
          </c:val>
        </c:ser>
        <c:dLbls/>
        <c:axId val="110166400"/>
        <c:axId val="110167936"/>
      </c:barChart>
      <c:catAx>
        <c:axId val="11016640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110167936"/>
        <c:crosses val="autoZero"/>
        <c:auto val="1"/>
        <c:lblAlgn val="ctr"/>
        <c:lblOffset val="100"/>
      </c:catAx>
      <c:valAx>
        <c:axId val="1101679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0166400"/>
        <c:crosses val="autoZero"/>
        <c:crossBetween val="between"/>
        <c:majorUnit val="10"/>
      </c:valAx>
    </c:plotArea>
    <c:legend>
      <c:legendPos val="r"/>
      <c:txPr>
        <a:bodyPr/>
        <a:lstStyle/>
        <a:p>
          <a:pPr>
            <a:defRPr lang="en-MY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title>
      <c:txPr>
        <a:bodyPr/>
        <a:lstStyle/>
        <a:p>
          <a:pPr>
            <a:defRPr lang="en-MY" sz="3200">
              <a:solidFill>
                <a:srgbClr val="FFFF00"/>
              </a:solidFill>
            </a:defRPr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Sheet1!$D$21</c:f>
              <c:strCache>
                <c:ptCount val="1"/>
                <c:pt idx="0">
                  <c:v>PW4</c:v>
                </c:pt>
              </c:strCache>
            </c:strRef>
          </c:tx>
          <c:cat>
            <c:strRef>
              <c:f>Sheet1!$C$22:$C$37</c:f>
              <c:strCache>
                <c:ptCount val="16"/>
                <c:pt idx="0">
                  <c:v>ILP KUALA LUMPUR</c:v>
                </c:pt>
                <c:pt idx="1">
                  <c:v>ILP PASIR GUDANG</c:v>
                </c:pt>
                <c:pt idx="2">
                  <c:v>ILP BUKIT KATIL</c:v>
                </c:pt>
                <c:pt idx="3">
                  <c:v>ILP IPOH</c:v>
                </c:pt>
                <c:pt idx="4">
                  <c:v>ILP KOTA BHARU</c:v>
                </c:pt>
                <c:pt idx="5">
                  <c:v>ILP K.TERENGGANU</c:v>
                </c:pt>
                <c:pt idx="6">
                  <c:v>ILP LABUAN</c:v>
                </c:pt>
                <c:pt idx="7">
                  <c:v>ILP KOTA KINABALU</c:v>
                </c:pt>
                <c:pt idx="8">
                  <c:v>ILP KUANTAN</c:v>
                </c:pt>
                <c:pt idx="9">
                  <c:v>ILP JITRA</c:v>
                </c:pt>
                <c:pt idx="10">
                  <c:v>ILP NIBONG TEBAL</c:v>
                </c:pt>
                <c:pt idx="11">
                  <c:v>ILP KEPALA BATAS</c:v>
                </c:pt>
                <c:pt idx="12">
                  <c:v>ILP MERSING</c:v>
                </c:pt>
                <c:pt idx="13">
                  <c:v>ILP MIRI</c:v>
                </c:pt>
                <c:pt idx="14">
                  <c:v>ILP SANDAKAN</c:v>
                </c:pt>
                <c:pt idx="15">
                  <c:v>ADTEC SHAH ALAM</c:v>
                </c:pt>
              </c:strCache>
            </c:strRef>
          </c:cat>
          <c:val>
            <c:numRef>
              <c:f>Sheet1!$D$22:$D$37</c:f>
              <c:numCache>
                <c:formatCode>General</c:formatCode>
                <c:ptCount val="16"/>
                <c:pt idx="0">
                  <c:v>74</c:v>
                </c:pt>
                <c:pt idx="1">
                  <c:v>100</c:v>
                </c:pt>
                <c:pt idx="2">
                  <c:v>100</c:v>
                </c:pt>
                <c:pt idx="3">
                  <c:v>77</c:v>
                </c:pt>
                <c:pt idx="4">
                  <c:v>87</c:v>
                </c:pt>
                <c:pt idx="5">
                  <c:v>100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86</c:v>
                </c:pt>
                <c:pt idx="10">
                  <c:v>0</c:v>
                </c:pt>
                <c:pt idx="11">
                  <c:v>86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dLbls/>
        <c:axId val="110229760"/>
        <c:axId val="50921472"/>
      </c:barChart>
      <c:catAx>
        <c:axId val="11022976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50921472"/>
        <c:crosses val="autoZero"/>
        <c:auto val="1"/>
        <c:lblAlgn val="ctr"/>
        <c:lblOffset val="100"/>
      </c:catAx>
      <c:valAx>
        <c:axId val="509214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0229760"/>
        <c:crosses val="autoZero"/>
        <c:crossBetween val="between"/>
        <c:majorUnit val="10"/>
      </c:valAx>
    </c:plotArea>
    <c:legend>
      <c:legendPos val="r"/>
      <c:txPr>
        <a:bodyPr/>
        <a:lstStyle/>
        <a:p>
          <a:pPr>
            <a:defRPr lang="en-MY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1"/>
  <c:chart>
    <c:title>
      <c:txPr>
        <a:bodyPr/>
        <a:lstStyle/>
        <a:p>
          <a:pPr>
            <a:defRPr lang="en-MY" sz="3200">
              <a:solidFill>
                <a:srgbClr val="FFFF00"/>
              </a:solidFill>
            </a:defRPr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Sheet1!$D$39</c:f>
              <c:strCache>
                <c:ptCount val="1"/>
                <c:pt idx="0">
                  <c:v>A0</c:v>
                </c:pt>
              </c:strCache>
            </c:strRef>
          </c:tx>
          <c:cat>
            <c:strRef>
              <c:f>Sheet1!$C$40:$C$55</c:f>
              <c:strCache>
                <c:ptCount val="16"/>
                <c:pt idx="0">
                  <c:v>ILP KUALA LUMPUR</c:v>
                </c:pt>
                <c:pt idx="1">
                  <c:v>ILP PASIR GUDANG</c:v>
                </c:pt>
                <c:pt idx="2">
                  <c:v>ILP BUKIT KATIL</c:v>
                </c:pt>
                <c:pt idx="3">
                  <c:v>ILP IPOH</c:v>
                </c:pt>
                <c:pt idx="4">
                  <c:v>ILP KOTA BHARU</c:v>
                </c:pt>
                <c:pt idx="5">
                  <c:v>ILP K.TERENGGANU</c:v>
                </c:pt>
                <c:pt idx="6">
                  <c:v>ILP LABUAN</c:v>
                </c:pt>
                <c:pt idx="7">
                  <c:v>ILP KOTA KINABALU</c:v>
                </c:pt>
                <c:pt idx="8">
                  <c:v>ILP KUANTAN</c:v>
                </c:pt>
                <c:pt idx="9">
                  <c:v>ILP JITRA</c:v>
                </c:pt>
                <c:pt idx="10">
                  <c:v>ILP NIBONG TEBAL</c:v>
                </c:pt>
                <c:pt idx="11">
                  <c:v>ILP KEPALA BATAS</c:v>
                </c:pt>
                <c:pt idx="12">
                  <c:v>ILP MERSING</c:v>
                </c:pt>
                <c:pt idx="13">
                  <c:v>ILP MIRI</c:v>
                </c:pt>
                <c:pt idx="14">
                  <c:v>ILP SANDAKAN</c:v>
                </c:pt>
                <c:pt idx="15">
                  <c:v>ADTEC SHAH ALAM</c:v>
                </c:pt>
              </c:strCache>
            </c:strRef>
          </c:cat>
          <c:val>
            <c:numRef>
              <c:f>Sheet1!$D$40:$D$55</c:f>
              <c:numCache>
                <c:formatCode>General</c:formatCode>
                <c:ptCount val="16"/>
                <c:pt idx="0">
                  <c:v>92</c:v>
                </c:pt>
                <c:pt idx="1">
                  <c:v>96</c:v>
                </c:pt>
                <c:pt idx="2">
                  <c:v>87</c:v>
                </c:pt>
                <c:pt idx="3">
                  <c:v>0</c:v>
                </c:pt>
                <c:pt idx="4">
                  <c:v>100</c:v>
                </c:pt>
                <c:pt idx="5">
                  <c:v>94</c:v>
                </c:pt>
                <c:pt idx="6">
                  <c:v>0</c:v>
                </c:pt>
                <c:pt idx="7">
                  <c:v>90</c:v>
                </c:pt>
                <c:pt idx="8">
                  <c:v>76</c:v>
                </c:pt>
                <c:pt idx="9">
                  <c:v>0</c:v>
                </c:pt>
                <c:pt idx="10">
                  <c:v>0</c:v>
                </c:pt>
                <c:pt idx="11">
                  <c:v>94</c:v>
                </c:pt>
                <c:pt idx="12">
                  <c:v>0</c:v>
                </c:pt>
                <c:pt idx="13">
                  <c:v>0</c:v>
                </c:pt>
                <c:pt idx="14">
                  <c:v>100</c:v>
                </c:pt>
                <c:pt idx="15">
                  <c:v>100</c:v>
                </c:pt>
              </c:numCache>
            </c:numRef>
          </c:val>
        </c:ser>
        <c:dLbls/>
        <c:axId val="113377664"/>
        <c:axId val="113379200"/>
      </c:barChart>
      <c:catAx>
        <c:axId val="11337766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113379200"/>
        <c:crosses val="autoZero"/>
        <c:auto val="1"/>
        <c:lblAlgn val="ctr"/>
        <c:lblOffset val="100"/>
      </c:catAx>
      <c:valAx>
        <c:axId val="1133792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3377664"/>
        <c:crosses val="autoZero"/>
        <c:crossBetween val="between"/>
        <c:majorUnit val="10"/>
      </c:valAx>
    </c:plotArea>
    <c:legend>
      <c:legendPos val="r"/>
      <c:txPr>
        <a:bodyPr/>
        <a:lstStyle/>
        <a:p>
          <a:pPr>
            <a:defRPr lang="en-MY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9"/>
  <c:chart>
    <c:title>
      <c:txPr>
        <a:bodyPr/>
        <a:lstStyle/>
        <a:p>
          <a:pPr>
            <a:defRPr lang="en-MY" sz="3200">
              <a:solidFill>
                <a:srgbClr val="FFFF00"/>
              </a:solidFill>
            </a:defRPr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Sheet1!$D$57</c:f>
              <c:strCache>
                <c:ptCount val="1"/>
                <c:pt idx="0">
                  <c:v>A1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Sheet1!$C$58:$C$73</c:f>
              <c:strCache>
                <c:ptCount val="16"/>
                <c:pt idx="0">
                  <c:v>ILP KUALA LUMPUR</c:v>
                </c:pt>
                <c:pt idx="1">
                  <c:v>ILP PASIR GUDANG</c:v>
                </c:pt>
                <c:pt idx="2">
                  <c:v>ILP BUKIT KATIL</c:v>
                </c:pt>
                <c:pt idx="3">
                  <c:v>ILP IPOH</c:v>
                </c:pt>
                <c:pt idx="4">
                  <c:v>ILP KOTA BHARU</c:v>
                </c:pt>
                <c:pt idx="5">
                  <c:v>ILP K. TERENGGANU</c:v>
                </c:pt>
                <c:pt idx="6">
                  <c:v>ILP LABUAN</c:v>
                </c:pt>
                <c:pt idx="7">
                  <c:v>ILP KOTA KINABALU</c:v>
                </c:pt>
                <c:pt idx="8">
                  <c:v>ILP KUANTAN</c:v>
                </c:pt>
                <c:pt idx="9">
                  <c:v>ILP JITRA</c:v>
                </c:pt>
                <c:pt idx="10">
                  <c:v>ILP NIBONG TEBAL</c:v>
                </c:pt>
                <c:pt idx="11">
                  <c:v>ILP KEPALA BATAS</c:v>
                </c:pt>
                <c:pt idx="12">
                  <c:v>ILP MERSING</c:v>
                </c:pt>
                <c:pt idx="13">
                  <c:v>ILP MIRI</c:v>
                </c:pt>
                <c:pt idx="14">
                  <c:v>ILP SANDAKAN</c:v>
                </c:pt>
                <c:pt idx="15">
                  <c:v>ADTEC SHAH ALAM</c:v>
                </c:pt>
              </c:strCache>
            </c:strRef>
          </c:cat>
          <c:val>
            <c:numRef>
              <c:f>Sheet1!$D$58:$D$73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dLbls/>
        <c:axId val="113518848"/>
        <c:axId val="113520640"/>
      </c:barChart>
      <c:catAx>
        <c:axId val="11351884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113520640"/>
        <c:crosses val="autoZero"/>
        <c:auto val="1"/>
        <c:lblAlgn val="ctr"/>
        <c:lblOffset val="100"/>
      </c:catAx>
      <c:valAx>
        <c:axId val="1135206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3518848"/>
        <c:crosses val="autoZero"/>
        <c:crossBetween val="between"/>
        <c:majorUnit val="10"/>
      </c:valAx>
    </c:plotArea>
    <c:legend>
      <c:legendPos val="r"/>
      <c:txPr>
        <a:bodyPr/>
        <a:lstStyle/>
        <a:p>
          <a:pPr>
            <a:defRPr lang="en-MY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Pr>
        <a:bodyPr/>
        <a:lstStyle/>
        <a:p>
          <a:pPr>
            <a:defRPr lang="en-MY" sz="3200">
              <a:solidFill>
                <a:srgbClr val="FFFF00"/>
              </a:solidFill>
            </a:defRPr>
          </a:pPr>
          <a:endParaRPr lang="en-US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Sheet1!$D$75</c:f>
              <c:strCache>
                <c:ptCount val="1"/>
                <c:pt idx="0">
                  <c:v>A4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Sheet1!$C$76:$C$91</c:f>
              <c:strCache>
                <c:ptCount val="16"/>
                <c:pt idx="0">
                  <c:v>ILP KUALA LUMPUR</c:v>
                </c:pt>
                <c:pt idx="1">
                  <c:v>ILP PASIR GUDANG</c:v>
                </c:pt>
                <c:pt idx="2">
                  <c:v>ILP BUKIT KATIL</c:v>
                </c:pt>
                <c:pt idx="3">
                  <c:v>ILP IPOH</c:v>
                </c:pt>
                <c:pt idx="4">
                  <c:v>ILP KOTA BHARU</c:v>
                </c:pt>
                <c:pt idx="5">
                  <c:v>ILP K. TERENGGANU</c:v>
                </c:pt>
                <c:pt idx="6">
                  <c:v>ILP LABUAN</c:v>
                </c:pt>
                <c:pt idx="7">
                  <c:v>ILP KOTA KINABALU</c:v>
                </c:pt>
                <c:pt idx="8">
                  <c:v>ILP KUANTAN</c:v>
                </c:pt>
                <c:pt idx="9">
                  <c:v>ILP JITRA</c:v>
                </c:pt>
                <c:pt idx="10">
                  <c:v>ILP NIBONG TEBAL</c:v>
                </c:pt>
                <c:pt idx="11">
                  <c:v>ILP KEPALA BATAS</c:v>
                </c:pt>
                <c:pt idx="12">
                  <c:v>ILP MERSING</c:v>
                </c:pt>
                <c:pt idx="13">
                  <c:v>ILP MIRI</c:v>
                </c:pt>
                <c:pt idx="14">
                  <c:v>ILP SANDAKAN</c:v>
                </c:pt>
                <c:pt idx="15">
                  <c:v>ADTEC SHAH ALAM</c:v>
                </c:pt>
              </c:strCache>
            </c:strRef>
          </c:cat>
          <c:val>
            <c:numRef>
              <c:f>Sheet1!$D$76:$D$91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100</c:v>
                </c:pt>
              </c:numCache>
            </c:numRef>
          </c:val>
        </c:ser>
        <c:dLbls/>
        <c:axId val="113471872"/>
        <c:axId val="113473408"/>
      </c:barChart>
      <c:catAx>
        <c:axId val="1134718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113473408"/>
        <c:crosses val="autoZero"/>
        <c:auto val="1"/>
        <c:lblAlgn val="ctr"/>
        <c:lblOffset val="100"/>
      </c:catAx>
      <c:valAx>
        <c:axId val="1134734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3471872"/>
        <c:crosses val="autoZero"/>
        <c:crossBetween val="between"/>
        <c:majorUnit val="10"/>
      </c:valAx>
    </c:plotArea>
    <c:legend>
      <c:legendPos val="r"/>
      <c:txPr>
        <a:bodyPr/>
        <a:lstStyle/>
        <a:p>
          <a:pPr>
            <a:defRPr lang="en-MY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5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Sheet1!$D$93</c:f>
              <c:strCache>
                <c:ptCount val="1"/>
                <c:pt idx="0">
                  <c:v>% LULUS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Sheet1!$C$94:$C$98</c:f>
              <c:strCache>
                <c:ptCount val="5"/>
                <c:pt idx="0">
                  <c:v>PENDAWAI - PW2</c:v>
                </c:pt>
                <c:pt idx="1">
                  <c:v>PENDAWAI - PW4</c:v>
                </c:pt>
                <c:pt idx="2">
                  <c:v>PENJAGA JENTERA - A0</c:v>
                </c:pt>
                <c:pt idx="3">
                  <c:v>PENJAGA JENTERA - A1</c:v>
                </c:pt>
                <c:pt idx="4">
                  <c:v>PENJAGA JENTERA - A4</c:v>
                </c:pt>
              </c:strCache>
            </c:strRef>
          </c:cat>
          <c:val>
            <c:numRef>
              <c:f>Sheet1!$D$94:$D$98</c:f>
              <c:numCache>
                <c:formatCode>General</c:formatCode>
                <c:ptCount val="5"/>
                <c:pt idx="0">
                  <c:v>85</c:v>
                </c:pt>
                <c:pt idx="1">
                  <c:v>90</c:v>
                </c:pt>
                <c:pt idx="2">
                  <c:v>94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dLbls/>
        <c:axId val="113506944"/>
        <c:axId val="114819456"/>
      </c:barChart>
      <c:catAx>
        <c:axId val="113506944"/>
        <c:scaling>
          <c:orientation val="minMax"/>
        </c:scaling>
        <c:axPos val="l"/>
        <c:tickLblPos val="nextTo"/>
        <c:txPr>
          <a:bodyPr/>
          <a:lstStyle/>
          <a:p>
            <a:pPr>
              <a:defRPr lang="en-MY"/>
            </a:pPr>
            <a:endParaRPr lang="en-US"/>
          </a:p>
        </c:txPr>
        <c:crossAx val="114819456"/>
        <c:crosses val="autoZero"/>
        <c:auto val="1"/>
        <c:lblAlgn val="ctr"/>
        <c:lblOffset val="100"/>
      </c:catAx>
      <c:valAx>
        <c:axId val="114819456"/>
        <c:scaling>
          <c:orientation val="minMax"/>
          <c:max val="105"/>
          <c:min val="50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n-MY" sz="1400"/>
            </a:pPr>
            <a:endParaRPr lang="en-US"/>
          </a:p>
        </c:txPr>
        <c:crossAx val="113506944"/>
        <c:crosses val="autoZero"/>
        <c:crossBetween val="between"/>
        <c:majorUnit val="5"/>
      </c:valAx>
    </c:plotArea>
    <c:legend>
      <c:legendPos val="r"/>
      <c:txPr>
        <a:bodyPr/>
        <a:lstStyle/>
        <a:p>
          <a:pPr>
            <a:defRPr lang="en-MY" sz="14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591D5-14F0-4246-9F61-DFEB1A58F37D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4DEF8-5DEF-4118-B4F7-5EDF4F76BC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6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6F25B-6411-41AF-B324-2C9F7D226E39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1159E-09E8-43D0-8BED-2D24BD33F130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9439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93C5E29-817A-4862-80C3-6FEB2F58ED34}" type="slidenum">
              <a:rPr lang="en-GB" altLang="en-US" smtClean="0">
                <a:latin typeface="Times New Roman" pitchFamily="18" charset="0"/>
              </a:rPr>
              <a:pPr/>
              <a:t>12</a:t>
            </a:fld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20FCB3F-44C0-45B7-B44E-EB130D1A6CC5}" type="slidenum">
              <a:rPr lang="en-GB" altLang="en-US" smtClean="0">
                <a:latin typeface="Times New Roman" pitchFamily="18" charset="0"/>
              </a:rPr>
              <a:pPr/>
              <a:t>6</a:t>
            </a:fld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93C5E29-817A-4862-80C3-6FEB2F58ED34}" type="slidenum">
              <a:rPr lang="en-GB" altLang="en-US" smtClean="0">
                <a:latin typeface="Times New Roman" pitchFamily="18" charset="0"/>
              </a:rPr>
              <a:pPr/>
              <a:t>7</a:t>
            </a:fld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34053B1-4304-45F0-A3D4-5B34C29829E5}" type="slidenum">
              <a:rPr lang="en-GB" altLang="en-US" smtClean="0">
                <a:latin typeface="Times New Roman" pitchFamily="18" charset="0"/>
              </a:rPr>
              <a:pPr/>
              <a:t>8</a:t>
            </a:fld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F3A4A93-8024-4BD5-B36F-3A05EF51BCD9}" type="slidenum">
              <a:rPr lang="en-GB" altLang="en-US" smtClean="0">
                <a:latin typeface="Times New Roman" pitchFamily="18" charset="0"/>
              </a:rPr>
              <a:pPr/>
              <a:t>9</a:t>
            </a:fld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MY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MY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78172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0"/>
            <a:ext cx="17526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762000"/>
            <a:ext cx="51054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348748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38AF-8DB5-43D6-8EF5-641E5644E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974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98250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0571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2514600"/>
            <a:ext cx="3429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514600"/>
            <a:ext cx="3429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45046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7424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06933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41882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58224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4296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7620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MY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2514600"/>
            <a:ext cx="7010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52458B2-85E5-4D78-8B9B-98D4CAB66BE6}" type="datetimeFigureOut">
              <a:rPr lang="en-MY" smtClean="0"/>
              <a:pPr/>
              <a:t>30/4/2015</a:t>
            </a:fld>
            <a:endParaRPr lang="en-MY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A875DC-80A8-48BC-BDC4-337E77ED4CE7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9144000" cy="138499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MY" sz="2000" dirty="0" smtClean="0"/>
          </a:p>
          <a:p>
            <a:endParaRPr lang="en-MY" sz="2000" dirty="0"/>
          </a:p>
          <a:p>
            <a:endParaRPr lang="en-MY" sz="4400" dirty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2060848"/>
            <a:ext cx="8064896" cy="316835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PEPERIKSAAN KEKOMPETENAN ELEKTRIK (ST/EIU)</a:t>
            </a:r>
            <a:b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ILJTM SESI 2/2014</a:t>
            </a:r>
            <a:endParaRPr lang="en-GB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010400" y="6400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>
                <a:solidFill>
                  <a:schemeClr val="tx2"/>
                </a:solidFill>
                <a:latin typeface="Garamond" pitchFamily="18" charset="0"/>
              </a:rPr>
              <a:t>UPST ILJTM</a:t>
            </a:r>
            <a:endParaRPr lang="en-GB" altLang="en-US" sz="1800" b="1" i="1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152400" y="6546850"/>
            <a:ext cx="7010400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MY"/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8731" y="188640"/>
            <a:ext cx="1471141" cy="93638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076" name="Picture 4" descr="STLOGOBARU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770" b="10715"/>
          <a:stretch/>
        </p:blipFill>
        <p:spPr bwMode="auto">
          <a:xfrm>
            <a:off x="3599426" y="188640"/>
            <a:ext cx="4068918" cy="93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661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864096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Pecahan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Calon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Mengikut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Bidang</a:t>
            </a:r>
            <a:endParaRPr lang="en-GB" altLang="en-US" sz="36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" name="Chart Placeholder 8"/>
          <p:cNvGraphicFramePr>
            <a:graphicFrameLocks noGrp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xmlns="" val="2900685982"/>
              </p:ext>
            </p:extLst>
          </p:nvPr>
        </p:nvGraphicFramePr>
        <p:xfrm>
          <a:off x="323528" y="1173540"/>
          <a:ext cx="8496944" cy="4991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292" name="Group 9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12294" name="Text Box 10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12295" name="Line 11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724128" y="5805264"/>
            <a:ext cx="3259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FFFF00"/>
                </a:solidFill>
                <a:latin typeface="Arial" charset="0"/>
              </a:rPr>
              <a:t>JUMLAH CALON </a:t>
            </a:r>
            <a:r>
              <a:rPr lang="en-US" altLang="en-US" sz="1800" b="1" dirty="0" smtClean="0">
                <a:solidFill>
                  <a:srgbClr val="FFFF00"/>
                </a:solidFill>
                <a:latin typeface="Arial" charset="0"/>
              </a:rPr>
              <a:t>= 746 + </a:t>
            </a:r>
            <a:r>
              <a:rPr lang="en-US" altLang="en-US" sz="1800" b="1" dirty="0" smtClean="0">
                <a:solidFill>
                  <a:srgbClr val="FF0000"/>
                </a:solidFill>
                <a:latin typeface="Arial" charset="0"/>
              </a:rPr>
              <a:t>91</a:t>
            </a:r>
            <a:endParaRPr lang="en-GB" altLang="en-US" sz="18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9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700808"/>
            <a:ext cx="7128792" cy="3744416"/>
          </a:xfrm>
        </p:spPr>
        <p:txBody>
          <a:bodyPr anchor="t">
            <a:noAutofit/>
          </a:bodyPr>
          <a:lstStyle/>
          <a:p>
            <a:pPr algn="ctr"/>
            <a:r>
              <a:rPr lang="en-US" sz="4000" b="1" dirty="0" smtClean="0"/>
              <a:t>KEPUTUSAN PEPERIKSAAN SESI 2/2014</a:t>
            </a:r>
            <a:endParaRPr lang="en-MY" sz="4000" b="1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10400" y="6400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>
                <a:solidFill>
                  <a:schemeClr val="tx2"/>
                </a:solidFill>
                <a:latin typeface="Garamond" pitchFamily="18" charset="0"/>
              </a:rPr>
              <a:t>UPST ILJTM</a:t>
            </a:r>
            <a:endParaRPr lang="en-GB" altLang="en-US" sz="1800" b="1" i="1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52400" y="6546850"/>
            <a:ext cx="7010400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57166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88640"/>
            <a:ext cx="792088" cy="6212160"/>
          </a:xfrm>
        </p:spPr>
        <p:txBody>
          <a:bodyPr vert="vert270"/>
          <a:lstStyle/>
          <a:p>
            <a:pPr algn="ctr" eaLnBrk="1" hangingPunct="1"/>
            <a:r>
              <a:rPr lang="en-US" altLang="en-US" sz="2800" b="1" dirty="0" smtClean="0">
                <a:solidFill>
                  <a:srgbClr val="FFFF00"/>
                </a:solidFill>
              </a:rPr>
              <a:t>% Lulus  </a:t>
            </a:r>
            <a:r>
              <a:rPr lang="en-US" altLang="en-US" sz="2800" b="1" dirty="0" err="1" smtClean="0">
                <a:solidFill>
                  <a:srgbClr val="FFFF00"/>
                </a:solidFill>
              </a:rPr>
              <a:t>Peperiksaan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ST  </a:t>
            </a:r>
            <a:r>
              <a:rPr lang="en-US" altLang="en-US" sz="2800" b="1" dirty="0" err="1" smtClean="0">
                <a:solidFill>
                  <a:srgbClr val="FFFF00"/>
                </a:solidFill>
              </a:rPr>
              <a:t>Sesi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 2/2014 </a:t>
            </a:r>
          </a:p>
        </p:txBody>
      </p:sp>
      <p:graphicFrame>
        <p:nvGraphicFramePr>
          <p:cNvPr id="234640" name="Group 144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xmlns="" val="2169763407"/>
              </p:ext>
            </p:extLst>
          </p:nvPr>
        </p:nvGraphicFramePr>
        <p:xfrm>
          <a:off x="899592" y="260648"/>
          <a:ext cx="7992888" cy="6156694"/>
        </p:xfrm>
        <a:graphic>
          <a:graphicData uri="http://schemas.openxmlformats.org/drawingml/2006/table">
            <a:tbl>
              <a:tblPr/>
              <a:tblGrid>
                <a:gridCol w="648072"/>
                <a:gridCol w="2160240"/>
                <a:gridCol w="1296144"/>
                <a:gridCol w="864096"/>
                <a:gridCol w="1368152"/>
                <a:gridCol w="864096"/>
                <a:gridCol w="792088"/>
              </a:tblGrid>
              <a:tr h="5110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BIL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INSTITUT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PW2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G1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PW4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A0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L1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A1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A4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KUALA LUMPUR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92%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PASIR GUDANG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NIBONG TEBAL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KUANTAN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IPOH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JITRA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LABUAN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82%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KOTA BHARU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K. TERENGGANU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67%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ADTEC SHAH ALAM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MERSING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BUKIT KATIL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78%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87%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 KOTA KINABALU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SANDAKAN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ILP MIRI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 +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79%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K. 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SAMARAHAN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23%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10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PERATUS KESELURUHAN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85% +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79%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94% +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54%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10400" y="6400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 dirty="0">
                <a:solidFill>
                  <a:schemeClr val="tx2"/>
                </a:solidFill>
                <a:latin typeface="Garamond" pitchFamily="18" charset="0"/>
              </a:rPr>
              <a:t>UPST ILJTM</a:t>
            </a:r>
            <a:endParaRPr lang="en-GB" altLang="en-US" sz="1800" b="1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52400" y="6546850"/>
            <a:ext cx="7010400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888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7215321"/>
              </p:ext>
            </p:extLst>
          </p:nvPr>
        </p:nvGraphicFramePr>
        <p:xfrm>
          <a:off x="107504" y="836712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1051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89874763"/>
              </p:ext>
            </p:extLst>
          </p:nvPr>
        </p:nvGraphicFramePr>
        <p:xfrm>
          <a:off x="107504" y="836712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1478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2874530"/>
              </p:ext>
            </p:extLst>
          </p:nvPr>
        </p:nvGraphicFramePr>
        <p:xfrm>
          <a:off x="107504" y="836712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359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0763842"/>
              </p:ext>
            </p:extLst>
          </p:nvPr>
        </p:nvGraphicFramePr>
        <p:xfrm>
          <a:off x="107504" y="836712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607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11381601"/>
              </p:ext>
            </p:extLst>
          </p:nvPr>
        </p:nvGraphicFramePr>
        <p:xfrm>
          <a:off x="107504" y="836712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692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6104"/>
          </a:xfrm>
        </p:spPr>
        <p:txBody>
          <a:bodyPr/>
          <a:lstStyle/>
          <a:p>
            <a:r>
              <a:rPr lang="en-MY" sz="3600" b="1" dirty="0" smtClean="0">
                <a:solidFill>
                  <a:srgbClr val="FFFF00"/>
                </a:solidFill>
              </a:rPr>
              <a:t>% Lulus </a:t>
            </a:r>
            <a:r>
              <a:rPr lang="en-MY" sz="3600" b="1" dirty="0" err="1" smtClean="0">
                <a:solidFill>
                  <a:srgbClr val="FFFF00"/>
                </a:solidFill>
              </a:rPr>
              <a:t>Sesi</a:t>
            </a:r>
            <a:r>
              <a:rPr lang="en-MY" sz="3600" b="1" dirty="0" smtClean="0">
                <a:solidFill>
                  <a:srgbClr val="FFFF00"/>
                </a:solidFill>
              </a:rPr>
              <a:t> 2/2014 </a:t>
            </a:r>
            <a:br>
              <a:rPr lang="en-MY" sz="3600" b="1" dirty="0" smtClean="0">
                <a:solidFill>
                  <a:srgbClr val="FFFF00"/>
                </a:solidFill>
              </a:rPr>
            </a:br>
            <a:r>
              <a:rPr lang="en-MY" sz="3600" b="1" dirty="0" err="1" smtClean="0">
                <a:solidFill>
                  <a:srgbClr val="FFFF00"/>
                </a:solidFill>
              </a:rPr>
              <a:t>Mengikut</a:t>
            </a:r>
            <a:r>
              <a:rPr lang="en-MY" sz="3600" b="1" dirty="0" smtClean="0">
                <a:solidFill>
                  <a:srgbClr val="FFFF00"/>
                </a:solidFill>
              </a:rPr>
              <a:t> </a:t>
            </a:r>
            <a:r>
              <a:rPr lang="en-MY" sz="3600" b="1" dirty="0" err="1" smtClean="0">
                <a:solidFill>
                  <a:srgbClr val="FFFF00"/>
                </a:solidFill>
              </a:rPr>
              <a:t>Bidang</a:t>
            </a:r>
            <a:r>
              <a:rPr lang="en-MY" sz="3600" b="1" dirty="0" smtClean="0">
                <a:solidFill>
                  <a:srgbClr val="FFFF00"/>
                </a:solidFill>
              </a:rPr>
              <a:t> </a:t>
            </a:r>
            <a:r>
              <a:rPr lang="en-MY" sz="3600" b="1" dirty="0" err="1" smtClean="0">
                <a:solidFill>
                  <a:srgbClr val="FFFF00"/>
                </a:solidFill>
              </a:rPr>
              <a:t>Kekompetenan</a:t>
            </a:r>
            <a:endParaRPr lang="en-MY" sz="3600" b="1" dirty="0">
              <a:solidFill>
                <a:srgbClr val="FFFF0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5080501"/>
              </p:ext>
            </p:extLst>
          </p:nvPr>
        </p:nvGraphicFramePr>
        <p:xfrm>
          <a:off x="539552" y="1628800"/>
          <a:ext cx="82809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32040" y="204110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smtClean="0"/>
              <a:t>100%</a:t>
            </a:r>
            <a:endParaRPr lang="en-MY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285293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smtClean="0"/>
              <a:t>100%</a:t>
            </a:r>
            <a:endParaRPr lang="en-MY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362527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smtClean="0"/>
              <a:t>94%</a:t>
            </a:r>
            <a:endParaRPr lang="en-MY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443711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smtClean="0"/>
              <a:t>90%</a:t>
            </a:r>
            <a:endParaRPr lang="en-MY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40075" y="522920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smtClean="0"/>
              <a:t>85%</a:t>
            </a:r>
            <a:endParaRPr lang="en-MY" sz="1400" b="1" dirty="0"/>
          </a:p>
        </p:txBody>
      </p:sp>
    </p:spTree>
    <p:extLst>
      <p:ext uri="{BB962C8B-B14F-4D97-AF65-F5344CB8AC3E}">
        <p14:creationId xmlns:p14="http://schemas.microsoft.com/office/powerpoint/2010/main" xmlns="" val="5180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36725"/>
            <a:ext cx="8839200" cy="13112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ISU-ISU 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PELAKSANAAN</a:t>
            </a:r>
            <a:endParaRPr lang="en-GB" sz="4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3573016"/>
            <a:ext cx="6336704" cy="1219200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PEPERIKSAAN KEKOMPETENAN ST/EIU ILJTM</a:t>
            </a:r>
            <a:endParaRPr lang="en-GB" altLang="en-US" b="1" dirty="0" smtClean="0"/>
          </a:p>
        </p:txBody>
      </p:sp>
      <p:grpSp>
        <p:nvGrpSpPr>
          <p:cNvPr id="27652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27653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27654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15992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772816"/>
            <a:ext cx="7128792" cy="3672408"/>
          </a:xfrm>
        </p:spPr>
        <p:txBody>
          <a:bodyPr anchor="t">
            <a:noAutofit/>
          </a:bodyPr>
          <a:lstStyle/>
          <a:p>
            <a:pPr algn="ctr"/>
            <a:r>
              <a:rPr lang="en-US" sz="4000" b="1" dirty="0" smtClean="0"/>
              <a:t>MAKLUMAT PEPERIKSAAN</a:t>
            </a:r>
            <a:br>
              <a:rPr lang="en-US" sz="4000" b="1" dirty="0" smtClean="0"/>
            </a:br>
            <a:r>
              <a:rPr lang="en-US" sz="4000" b="1" dirty="0" smtClean="0"/>
              <a:t>SESI 2/2014</a:t>
            </a:r>
            <a:endParaRPr lang="en-MY" sz="4000" b="1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10400" y="6400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>
                <a:solidFill>
                  <a:schemeClr val="tx2"/>
                </a:solidFill>
                <a:latin typeface="Garamond" pitchFamily="18" charset="0"/>
              </a:rPr>
              <a:t>UPST ILJTM</a:t>
            </a:r>
            <a:endParaRPr lang="en-GB" altLang="en-US" sz="1800" b="1" i="1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52400" y="6546850"/>
            <a:ext cx="7010400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9175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7344816" cy="4248472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MY" dirty="0" err="1" smtClean="0"/>
              <a:t>Kekurangan</a:t>
            </a:r>
            <a:r>
              <a:rPr lang="en-MY" dirty="0" smtClean="0"/>
              <a:t> Panel </a:t>
            </a:r>
            <a:r>
              <a:rPr lang="en-MY" dirty="0" err="1" smtClean="0"/>
              <a:t>Pemeriksa</a:t>
            </a:r>
            <a:r>
              <a:rPr lang="en-MY" dirty="0" smtClean="0"/>
              <a:t> ST/EIU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MY" dirty="0" err="1" smtClean="0"/>
              <a:t>Penggubalan</a:t>
            </a:r>
            <a:r>
              <a:rPr lang="en-MY" dirty="0" smtClean="0"/>
              <a:t> </a:t>
            </a:r>
            <a:r>
              <a:rPr lang="en-MY" dirty="0" err="1" smtClean="0"/>
              <a:t>Soalan</a:t>
            </a:r>
            <a:r>
              <a:rPr lang="en-MY" dirty="0" smtClean="0"/>
              <a:t> </a:t>
            </a:r>
            <a:r>
              <a:rPr lang="en-MY" dirty="0" err="1" smtClean="0"/>
              <a:t>Peperiksaan</a:t>
            </a:r>
            <a:r>
              <a:rPr lang="en-MY" dirty="0" smtClean="0"/>
              <a:t> EIU (</a:t>
            </a:r>
            <a:r>
              <a:rPr lang="en-MY" dirty="0" err="1" smtClean="0"/>
              <a:t>berasingan</a:t>
            </a:r>
            <a:r>
              <a:rPr lang="en-MY" dirty="0" smtClean="0"/>
              <a:t>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MY" dirty="0" err="1" smtClean="0"/>
              <a:t>Penyelarasan</a:t>
            </a:r>
            <a:r>
              <a:rPr lang="en-MY" dirty="0" smtClean="0"/>
              <a:t> </a:t>
            </a:r>
            <a:r>
              <a:rPr lang="en-MY" dirty="0" err="1" smtClean="0"/>
              <a:t>Soalan</a:t>
            </a:r>
            <a:r>
              <a:rPr lang="en-MY" dirty="0" smtClean="0"/>
              <a:t> </a:t>
            </a:r>
            <a:r>
              <a:rPr lang="en-MY" dirty="0" err="1" smtClean="0"/>
              <a:t>Amali</a:t>
            </a:r>
            <a:r>
              <a:rPr lang="en-MY" dirty="0" smtClean="0"/>
              <a:t> </a:t>
            </a:r>
            <a:r>
              <a:rPr lang="en-MY" dirty="0" err="1" smtClean="0"/>
              <a:t>Peperiksaan</a:t>
            </a:r>
            <a:r>
              <a:rPr lang="en-MY" dirty="0" smtClean="0"/>
              <a:t> ST &amp; JTM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MY" dirty="0" err="1" smtClean="0"/>
              <a:t>Kapasiti</a:t>
            </a:r>
            <a:r>
              <a:rPr lang="en-MY" dirty="0" smtClean="0"/>
              <a:t> </a:t>
            </a:r>
            <a:r>
              <a:rPr lang="en-MY" dirty="0" err="1" smtClean="0"/>
              <a:t>calon</a:t>
            </a:r>
            <a:r>
              <a:rPr lang="en-MY" dirty="0" smtClean="0"/>
              <a:t> </a:t>
            </a:r>
            <a:r>
              <a:rPr lang="en-MY" dirty="0" err="1" smtClean="0"/>
              <a:t>peperiksaan</a:t>
            </a:r>
            <a:endParaRPr lang="en-MY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MY" dirty="0" err="1" smtClean="0"/>
              <a:t>Kelayakan</a:t>
            </a:r>
            <a:r>
              <a:rPr lang="en-MY" dirty="0" smtClean="0"/>
              <a:t> </a:t>
            </a:r>
            <a:r>
              <a:rPr lang="en-MY" dirty="0" err="1" smtClean="0"/>
              <a:t>calon</a:t>
            </a:r>
            <a:r>
              <a:rPr lang="en-MY" dirty="0" smtClean="0"/>
              <a:t> </a:t>
            </a:r>
            <a:r>
              <a:rPr lang="en-MY" dirty="0" err="1" smtClean="0"/>
              <a:t>peperiksaan</a:t>
            </a:r>
            <a:r>
              <a:rPr lang="en-MY" dirty="0" smtClean="0"/>
              <a:t>  (</a:t>
            </a:r>
            <a:r>
              <a:rPr lang="en-MY" dirty="0" err="1" smtClean="0"/>
              <a:t>Separuh</a:t>
            </a:r>
            <a:r>
              <a:rPr lang="en-MY" dirty="0" smtClean="0"/>
              <a:t> </a:t>
            </a:r>
            <a:r>
              <a:rPr lang="en-MY" dirty="0" err="1" smtClean="0"/>
              <a:t>Masa</a:t>
            </a:r>
            <a:r>
              <a:rPr lang="en-MY" dirty="0" smtClean="0"/>
              <a:t>)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xmlns="" val="1458270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36725"/>
            <a:ext cx="8839200" cy="13112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ISU-ISU PEMANTAUAN PEPERIKSAAN</a:t>
            </a:r>
            <a:endParaRPr lang="en-GB" sz="4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73016"/>
            <a:ext cx="4800600" cy="1219200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PEPERIKSAAN KEKOMPETENAN ST ILJTM</a:t>
            </a:r>
            <a:endParaRPr lang="en-GB" altLang="en-US" b="1" dirty="0" smtClean="0"/>
          </a:p>
        </p:txBody>
      </p:sp>
      <p:grpSp>
        <p:nvGrpSpPr>
          <p:cNvPr id="27652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27653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27654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14133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/>
              <a:t>PEPERIKSAAN TEORI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20880" cy="4464496"/>
          </a:xfrm>
        </p:spPr>
        <p:txBody>
          <a:bodyPr/>
          <a:lstStyle/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smtClean="0"/>
              <a:t>ST </a:t>
            </a:r>
            <a:r>
              <a:rPr lang="en-US" altLang="en-US" dirty="0" err="1" smtClean="0"/>
              <a:t>akan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semak</a:t>
            </a:r>
            <a:r>
              <a:rPr lang="en-US" altLang="en-US" dirty="0" smtClean="0"/>
              <a:t> 10 </a:t>
            </a:r>
            <a:r>
              <a:rPr lang="en-US" altLang="en-US" dirty="0" err="1" smtClean="0"/>
              <a:t>kertas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jawapan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iaitu</a:t>
            </a:r>
            <a:r>
              <a:rPr lang="en-US" altLang="en-US" dirty="0" smtClean="0"/>
              <a:t> 5 </a:t>
            </a:r>
            <a:r>
              <a:rPr lang="en-US" altLang="en-US" dirty="0" err="1" smtClean="0"/>
              <a:t>markah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tertinggi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5 </a:t>
            </a:r>
            <a:r>
              <a:rPr lang="en-US" altLang="en-US" dirty="0" err="1" smtClean="0"/>
              <a:t>markah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terendah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Penandaan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kertas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jawapan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mengikut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jadual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ditetapkan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Penandaan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dijalankan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sehingga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lewat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malam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Penandaan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dijalankan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amali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dijalankan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endParaRPr lang="en-US" altLang="en-US" dirty="0" smtClean="0"/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83074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/>
              <a:t>PEPERIKSAAN AMALI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48872" cy="4752528"/>
          </a:xfrm>
        </p:spPr>
        <p:txBody>
          <a:bodyPr/>
          <a:lstStyle/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Tempoh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ditetapkan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hendaklah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dipatuhi</a:t>
            </a:r>
            <a:r>
              <a:rPr lang="en-US" altLang="en-US" dirty="0" smtClean="0"/>
              <a:t> –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memberi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tambahan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masa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sepatutnya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Calon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hendaklah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diarahkan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keluar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apabila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tamat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Calon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hendaklah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dibenarkan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berbincang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sesama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mereka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atau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meniru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dalam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melukis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lukisan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skematik</a:t>
            </a:r>
            <a:r>
              <a:rPr lang="en-US" altLang="en-US" dirty="0" smtClean="0"/>
              <a:t>. 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319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7920880" cy="5256584"/>
          </a:xfrm>
        </p:spPr>
        <p:txBody>
          <a:bodyPr/>
          <a:lstStyle/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Memastikan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calon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membantu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rakan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mereka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dalam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melakukan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pendawaian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atau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pengujian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Memastikan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calon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tidak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berkenaan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berada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dalam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petak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pendawaian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litar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diuji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Calon-calon</a:t>
            </a:r>
            <a:r>
              <a:rPr lang="en-US" altLang="en-US" dirty="0" smtClean="0"/>
              <a:t> lain </a:t>
            </a:r>
            <a:r>
              <a:rPr lang="en-US" altLang="en-US" dirty="0" err="1" smtClean="0"/>
              <a:t>hendaklah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berada</a:t>
            </a:r>
            <a:r>
              <a:rPr lang="en-US" altLang="en-US" dirty="0" smtClean="0"/>
              <a:t> di </a:t>
            </a:r>
            <a:r>
              <a:rPr lang="en-US" altLang="en-US" dirty="0" err="1" smtClean="0"/>
              <a:t>luar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bengkel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sehingga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mereka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dipanggil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untuk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litar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mereka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diuji</a:t>
            </a:r>
            <a:r>
              <a:rPr lang="en-US" altLang="en-US" dirty="0" smtClean="0"/>
              <a:t>.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9313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7992888" cy="5472608"/>
          </a:xfrm>
        </p:spPr>
        <p:txBody>
          <a:bodyPr/>
          <a:lstStyle/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smtClean="0"/>
              <a:t>Panel </a:t>
            </a:r>
            <a:r>
              <a:rPr lang="en-US" altLang="en-US" dirty="0" err="1" smtClean="0"/>
              <a:t>Pemeriksa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hendaklah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lebih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tegas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dalam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mengendalikan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mengawas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amali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Pastikan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peralatan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kelengkapan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elektrik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digunakan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bersesuaian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mematuhi</a:t>
            </a:r>
            <a:r>
              <a:rPr lang="en-US" altLang="en-US" dirty="0" smtClean="0"/>
              <a:t> ABE 1990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PPE1994.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Pastikan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peralatan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pengujian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disediakan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secukupnya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 – </a:t>
            </a:r>
            <a:r>
              <a:rPr lang="en-US" altLang="en-US" dirty="0" err="1" smtClean="0"/>
              <a:t>multimeter</a:t>
            </a:r>
            <a:r>
              <a:rPr lang="en-US" altLang="en-US" dirty="0" smtClean="0"/>
              <a:t>, socket tester </a:t>
            </a:r>
            <a:r>
              <a:rPr lang="en-US" altLang="en-US" dirty="0" err="1" smtClean="0"/>
              <a:t>dll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Pastikan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calon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menggunakan</a:t>
            </a:r>
            <a:r>
              <a:rPr lang="en-US" altLang="en-US" dirty="0" smtClean="0"/>
              <a:t> PPE yang </a:t>
            </a:r>
            <a:r>
              <a:rPr lang="en-US" altLang="en-US" dirty="0" err="1" smtClean="0"/>
              <a:t>sepatutnya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semasa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menjalani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peperiksaan</a:t>
            </a:r>
            <a:r>
              <a:rPr lang="en-US" alt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614529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altLang="en-US" b="1" dirty="0" smtClean="0"/>
              <a:t>PEPERIKSAAN LISAN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4896" cy="3600400"/>
          </a:xfrm>
        </p:spPr>
        <p:txBody>
          <a:bodyPr/>
          <a:lstStyle/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Memberi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penekanan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lebih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mengenai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peralatan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ujian</a:t>
            </a:r>
            <a:r>
              <a:rPr lang="en-US" altLang="en-US" dirty="0" smtClean="0"/>
              <a:t> – </a:t>
            </a:r>
            <a:r>
              <a:rPr lang="en-US" altLang="en-US" dirty="0" err="1" smtClean="0"/>
              <a:t>bukan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teorinya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sahaja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tetapi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cara-cara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penggunaan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juga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peralatan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sesuai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untuk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ujian-ujian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tertentu</a:t>
            </a:r>
            <a:r>
              <a:rPr lang="en-US" altLang="en-US" dirty="0" smtClean="0"/>
              <a:t>.</a:t>
            </a:r>
          </a:p>
          <a:p>
            <a:pPr marL="903288" lvl="1" indent="-547688" eaLnBrk="1" hangingPunct="1">
              <a:buFont typeface="Arial" pitchFamily="34" charset="0"/>
              <a:buChar char="•"/>
            </a:pPr>
            <a:r>
              <a:rPr lang="en-US" altLang="en-US" dirty="0" err="1" smtClean="0"/>
              <a:t>Penekanan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terhadap</a:t>
            </a:r>
            <a:r>
              <a:rPr lang="en-US" altLang="en-US" dirty="0" smtClean="0"/>
              <a:t> ABE 1990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PPE 1994 </a:t>
            </a:r>
            <a:r>
              <a:rPr lang="en-US" altLang="en-US" dirty="0" err="1" smtClean="0"/>
              <a:t>juga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perlu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diambil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perhatian</a:t>
            </a:r>
            <a:r>
              <a:rPr lang="en-US" alt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54651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3"/>
          <p:cNvSpPr>
            <a:spLocks noChangeArrowheads="1" noChangeShapeType="1" noTextEdit="1"/>
          </p:cNvSpPr>
          <p:nvPr/>
        </p:nvSpPr>
        <p:spPr bwMode="auto">
          <a:xfrm>
            <a:off x="2057400" y="3581400"/>
            <a:ext cx="5334000" cy="1347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MY" sz="4400" kern="10"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TERIMA KASIH</a:t>
            </a:r>
          </a:p>
        </p:txBody>
      </p:sp>
      <p:sp>
        <p:nvSpPr>
          <p:cNvPr id="34819" name="WordArt 8"/>
          <p:cNvSpPr>
            <a:spLocks noChangeArrowheads="1" noChangeShapeType="1" noTextEdit="1"/>
          </p:cNvSpPr>
          <p:nvPr/>
        </p:nvSpPr>
        <p:spPr bwMode="auto">
          <a:xfrm>
            <a:off x="3124200" y="1752600"/>
            <a:ext cx="2743200" cy="990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MY" sz="4000" kern="10"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SEKIAN</a:t>
            </a:r>
          </a:p>
        </p:txBody>
      </p:sp>
      <p:grpSp>
        <p:nvGrpSpPr>
          <p:cNvPr id="34820" name="Group 9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34821" name="Text Box 10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34822" name="Line 11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14833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548680"/>
            <a:ext cx="8496944" cy="1143000"/>
          </a:xfrm>
        </p:spPr>
        <p:txBody>
          <a:bodyPr anchor="t" anchorCtr="0">
            <a:noAutofit/>
          </a:bodyPr>
          <a:lstStyle/>
          <a:p>
            <a:pPr algn="ctr" eaLnBrk="1" hangingPunct="1"/>
            <a:r>
              <a:rPr lang="en-US" altLang="en-US" sz="4000" b="1" dirty="0" err="1" smtClean="0">
                <a:solidFill>
                  <a:srgbClr val="FFFF00"/>
                </a:solidFill>
              </a:rPr>
              <a:t>Peperiksaan</a:t>
            </a:r>
            <a:r>
              <a:rPr lang="en-US" altLang="en-US" sz="40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FF00"/>
                </a:solidFill>
              </a:rPr>
              <a:t>Kekompetenan</a:t>
            </a:r>
            <a:r>
              <a:rPr lang="en-US" altLang="en-US" sz="4000" b="1" dirty="0" smtClean="0">
                <a:solidFill>
                  <a:srgbClr val="FFFF00"/>
                </a:solidFill>
              </a:rPr>
              <a:t> </a:t>
            </a:r>
            <a:br>
              <a:rPr lang="en-US" altLang="en-US" sz="4000" b="1" dirty="0" smtClean="0">
                <a:solidFill>
                  <a:srgbClr val="FFFF00"/>
                </a:solidFill>
              </a:rPr>
            </a:br>
            <a:r>
              <a:rPr lang="en-US" altLang="en-US" sz="4000" b="1" dirty="0" smtClean="0">
                <a:solidFill>
                  <a:srgbClr val="FFFF00"/>
                </a:solidFill>
              </a:rPr>
              <a:t>(ST/EIU)</a:t>
            </a:r>
            <a:endParaRPr lang="en-GB" alt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1988840"/>
            <a:ext cx="6584776" cy="3649960"/>
          </a:xfrm>
        </p:spPr>
        <p:txBody>
          <a:bodyPr>
            <a:normAutofit/>
          </a:bodyPr>
          <a:lstStyle/>
          <a:p>
            <a:pPr marL="465138" indent="-465138" algn="just" eaLnBrk="1" hangingPunct="1">
              <a:buFont typeface="Arial" pitchFamily="34" charset="0"/>
              <a:buChar char="•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Dijalankan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2 kali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setahun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(Jun &amp; Dis)</a:t>
            </a:r>
          </a:p>
          <a:p>
            <a:pPr marL="465138" indent="-465138" algn="just" eaLnBrk="1" hangingPunct="1">
              <a:buFont typeface="Arial" pitchFamily="34" charset="0"/>
              <a:buChar char="•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Dijalankan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di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akhir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kursus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setelah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tamat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kursus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65138" indent="-465138" algn="just" eaLnBrk="1" hangingPunct="1">
              <a:buFont typeface="Arial" pitchFamily="34" charset="0"/>
              <a:buChar char="•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Meliputi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peperiksaan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1163638" lvl="2" indent="-712788">
              <a:buFont typeface="Wingdings" panose="05000000000000000000" pitchFamily="2" charset="2"/>
              <a:buChar char="Ø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Teori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1163638" lvl="2" indent="-712788">
              <a:buFont typeface="Wingdings" panose="05000000000000000000" pitchFamily="2" charset="2"/>
              <a:buChar char="Ø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Amali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1163638" lvl="2" indent="-712788">
              <a:buFont typeface="Wingdings" panose="05000000000000000000" pitchFamily="2" charset="2"/>
              <a:buChar char="Ø"/>
            </a:pP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Lisan</a:t>
            </a:r>
            <a:endParaRPr lang="en-GB" altLang="en-US" sz="28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355381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864096"/>
          </a:xfrm>
        </p:spPr>
        <p:txBody>
          <a:bodyPr anchor="t" anchorCtr="0"/>
          <a:lstStyle/>
          <a:p>
            <a:pPr algn="ctr" eaLnBrk="1" hangingPunct="1"/>
            <a:r>
              <a:rPr lang="en-US" altLang="en-US" sz="4000" b="1" dirty="0" err="1" smtClean="0">
                <a:solidFill>
                  <a:srgbClr val="FFFF00"/>
                </a:solidFill>
              </a:rPr>
              <a:t>Pusat</a:t>
            </a:r>
            <a:r>
              <a:rPr lang="en-US" altLang="en-US" sz="40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FF00"/>
                </a:solidFill>
              </a:rPr>
              <a:t>Peperiksaan</a:t>
            </a:r>
            <a:r>
              <a:rPr lang="en-US" altLang="en-US" sz="4000" b="1" dirty="0" smtClean="0">
                <a:solidFill>
                  <a:srgbClr val="FFFF00"/>
                </a:solidFill>
              </a:rPr>
              <a:t> ILJTM</a:t>
            </a:r>
            <a:endParaRPr lang="en-GB" alt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484784"/>
            <a:ext cx="4104456" cy="4680520"/>
          </a:xfrm>
          <a:prstGeom prst="rect">
            <a:avLst/>
          </a:prstGeom>
          <a:ln w="12700">
            <a:solidFill>
              <a:srgbClr val="FFFF00"/>
            </a:solidFill>
          </a:ln>
        </p:spPr>
        <p:txBody>
          <a:bodyPr/>
          <a:lstStyle/>
          <a:p>
            <a:pPr marL="457200" indent="-457200" algn="l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>
                <a:latin typeface="Arial" pitchFamily="34" charset="0"/>
                <a:cs typeface="Arial" pitchFamily="34" charset="0"/>
              </a:rPr>
              <a:t>ILP </a:t>
            </a:r>
            <a:r>
              <a:rPr lang="en-US" altLang="en-US" sz="2800" dirty="0" err="1">
                <a:latin typeface="Arial" pitchFamily="34" charset="0"/>
                <a:cs typeface="Arial" pitchFamily="34" charset="0"/>
              </a:rPr>
              <a:t>Kuantan</a:t>
            </a:r>
            <a:endParaRPr lang="en-US" altLang="en-US" sz="2800" dirty="0">
              <a:latin typeface="Arial" pitchFamily="34" charset="0"/>
              <a:cs typeface="Arial" pitchFamily="34" charset="0"/>
            </a:endParaRPr>
          </a:p>
          <a:p>
            <a:pPr marL="457200" indent="-457200" algn="l" eaLnBrk="1" hangingPunct="1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ILP Kota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Bharu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 eaLnBrk="1" hangingPunct="1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ILP K. Terengganu</a:t>
            </a:r>
          </a:p>
          <a:p>
            <a:pPr marL="457200" indent="-457200" algn="l" eaLnBrk="1" hangingPunct="1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ILP Sandakan</a:t>
            </a:r>
          </a:p>
          <a:p>
            <a:pPr marL="457200" indent="-457200" algn="l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ILP Labuan</a:t>
            </a:r>
          </a:p>
          <a:p>
            <a:pPr marL="457200" indent="-457200" algn="l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ILP </a:t>
            </a:r>
            <a:r>
              <a:rPr lang="en-US" altLang="en-US" sz="2800" dirty="0">
                <a:latin typeface="Arial" pitchFamily="34" charset="0"/>
                <a:cs typeface="Arial" pitchFamily="34" charset="0"/>
              </a:rPr>
              <a:t>Kota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Kinabalu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 eaLnBrk="1" hangingPunct="1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ILP </a:t>
            </a:r>
            <a:r>
              <a:rPr lang="en-US" alt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Miri</a:t>
            </a:r>
            <a:endParaRPr lang="en-US" altLang="en-US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 eaLnBrk="1" hangingPunct="1">
              <a:buFont typeface="Microsoft Sans Serif" pitchFamily="34" charset="0"/>
              <a:buAutoNum type="arabicPeriod" startAt="10"/>
            </a:pPr>
            <a:r>
              <a:rPr lang="en-US" alt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ILP Kota </a:t>
            </a:r>
            <a:r>
              <a:rPr lang="en-US" alt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Samarahan</a:t>
            </a:r>
            <a:endParaRPr lang="en-GB" altLang="en-US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539552" y="1484784"/>
            <a:ext cx="3960440" cy="4680520"/>
          </a:xfrm>
          <a:prstGeom prst="rect">
            <a:avLst/>
          </a:prstGeom>
          <a:ln w="12700">
            <a:solidFill>
              <a:srgbClr val="FFFF00"/>
            </a:solidFill>
          </a:ln>
        </p:spPr>
        <p:txBody>
          <a:bodyPr/>
          <a:lstStyle/>
          <a:p>
            <a:pPr marL="457200" indent="-457200" eaLnBrk="1" hangingPunct="1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ADTEC Shah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Alam</a:t>
            </a:r>
            <a:endParaRPr lang="en-GB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Kuala Lumpur</a:t>
            </a:r>
          </a:p>
          <a:p>
            <a:pPr marL="457200" indent="-457200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Pasir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Gudang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Microsoft Sans Serif" pitchFamily="34" charset="0"/>
              <a:buAutoNum type="arabicPeriod"/>
            </a:pPr>
            <a:r>
              <a:rPr lang="en-GB" altLang="en-US" sz="2800" dirty="0" smtClean="0">
                <a:latin typeface="Arial" pitchFamily="34" charset="0"/>
                <a:cs typeface="Arial" pitchFamily="34" charset="0"/>
              </a:rPr>
              <a:t>ILP </a:t>
            </a:r>
            <a:r>
              <a:rPr lang="en-GB" altLang="en-US" sz="2800" dirty="0" err="1" smtClean="0">
                <a:latin typeface="Arial" pitchFamily="34" charset="0"/>
                <a:cs typeface="Arial" pitchFamily="34" charset="0"/>
              </a:rPr>
              <a:t>Mersing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Bukit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Katil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Ipoh</a:t>
            </a:r>
          </a:p>
          <a:p>
            <a:pPr marL="457200" indent="-457200" eaLnBrk="1" hangingPunct="1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Jitra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Microsoft Sans Serif" pitchFamily="34" charset="0"/>
              <a:buAutoNum type="arabicPeriod"/>
            </a:pP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ILP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Nibong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  <a:cs typeface="Arial" pitchFamily="34" charset="0"/>
              </a:rPr>
              <a:t>Tebal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Microsoft Sans Serif" pitchFamily="34" charset="0"/>
              <a:buAutoNum type="arabicPeriod"/>
            </a:pPr>
            <a:r>
              <a:rPr lang="en-GB" altLang="en-US" sz="2800" dirty="0" smtClean="0">
                <a:latin typeface="Arial" pitchFamily="34" charset="0"/>
                <a:cs typeface="Arial" pitchFamily="34" charset="0"/>
              </a:rPr>
              <a:t>ILP </a:t>
            </a:r>
            <a:r>
              <a:rPr lang="en-GB" altLang="en-US" sz="2800" dirty="0" err="1">
                <a:latin typeface="Arial" pitchFamily="34" charset="0"/>
                <a:cs typeface="Arial" pitchFamily="34" charset="0"/>
              </a:rPr>
              <a:t>Kepala</a:t>
            </a:r>
            <a:r>
              <a:rPr lang="en-GB" altLang="en-US" sz="2800" dirty="0">
                <a:latin typeface="Arial" pitchFamily="34" charset="0"/>
                <a:cs typeface="Arial" pitchFamily="34" charset="0"/>
              </a:rPr>
              <a:t> Batas</a:t>
            </a:r>
          </a:p>
          <a:p>
            <a:pPr marL="457200" indent="-457200" eaLnBrk="1" hangingPunct="1">
              <a:buFont typeface="Microsoft Sans Serif" pitchFamily="34" charset="0"/>
              <a:buAutoNum type="arabicPeriod"/>
            </a:pP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149" name="Group 10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6150" name="Text Box 11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6151" name="Line 12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30095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76672"/>
            <a:ext cx="7772400" cy="792088"/>
          </a:xfrm>
        </p:spPr>
        <p:txBody>
          <a:bodyPr anchor="t" anchorCtr="0">
            <a:normAutofit/>
          </a:bodyPr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Bidang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Kekompetenan</a:t>
            </a:r>
            <a:endParaRPr lang="en-GB" altLang="en-US" sz="3600" b="1" dirty="0" smtClean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268760"/>
            <a:ext cx="8424936" cy="5112568"/>
          </a:xfrm>
        </p:spPr>
        <p:txBody>
          <a:bodyPr>
            <a:noAutofit/>
          </a:bodyPr>
          <a:lstStyle/>
          <a:p>
            <a:pPr marL="560387" indent="-514350" algn="l">
              <a:buFont typeface="+mj-lt"/>
              <a:buAutoNum type="arabicPeriod"/>
            </a:pP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Pendawai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Elektrik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Satu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Fasa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(PW2 / G2)</a:t>
            </a:r>
          </a:p>
          <a:p>
            <a:pPr marL="560387" indent="-514350" algn="l">
              <a:buFont typeface="+mj-lt"/>
              <a:buAutoNum type="arabicPeriod"/>
            </a:pP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Pendawai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Elektrik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Tiga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Fasa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(PW4 / G1)</a:t>
            </a:r>
          </a:p>
          <a:p>
            <a:pPr marL="560387" indent="-514350" algn="l">
              <a:buFont typeface="+mj-lt"/>
              <a:buAutoNum type="arabicPeriod"/>
            </a:pP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Penjaga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Jentera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Elektrik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Kategori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A0 / L1)</a:t>
            </a:r>
          </a:p>
          <a:p>
            <a:pPr marL="1081088" lvl="1" indent="-546100">
              <a:buFont typeface="Wingdings" panose="05000000000000000000" pitchFamily="2" charset="2"/>
              <a:buChar char="Ø"/>
            </a:pP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Sistem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Voltan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Rendah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Tanpa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Talian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Ariel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Stesen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Janakuasa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560387" indent="-514350" algn="l">
              <a:buFont typeface="+mj-lt"/>
              <a:buAutoNum type="arabicPeriod"/>
            </a:pP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Penjaga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Jentera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Elektrik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altLang="en-US" sz="2800" b="1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Kategori</a:t>
            </a:r>
            <a:r>
              <a:rPr lang="en-US" altLang="en-US" sz="28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A1 / L2)</a:t>
            </a:r>
          </a:p>
          <a:p>
            <a:pPr marL="1081088" lvl="1" indent="-546100">
              <a:buFont typeface="Wingdings" panose="05000000000000000000" pitchFamily="2" charset="2"/>
              <a:buChar char="Ø"/>
            </a:pP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Sistem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Voltan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Rendah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Tanpa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Stesen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Janakuasa</a:t>
            </a:r>
            <a:r>
              <a:rPr lang="en-US" altLang="en-US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60387" indent="-514350" algn="l">
              <a:buFont typeface="+mj-lt"/>
              <a:buAutoNum type="arabicPeriod"/>
            </a:pP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Penjaga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Jentera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Elektrik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altLang="en-US" sz="2800" b="1" dirty="0" err="1" smtClean="0">
                <a:latin typeface="Arial" pitchFamily="34" charset="0"/>
                <a:cs typeface="Arial" pitchFamily="34" charset="0"/>
              </a:rPr>
              <a:t>Kategori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A4 / L3)</a:t>
            </a:r>
          </a:p>
          <a:p>
            <a:pPr marL="1081088" lvl="1" indent="-546100">
              <a:buFont typeface="Wingdings" panose="05000000000000000000" pitchFamily="2" charset="2"/>
              <a:buChar char="Ø"/>
            </a:pP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Sistem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Voltan</a:t>
            </a:r>
            <a:r>
              <a:rPr lang="en-U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dirty="0" err="1" smtClean="0">
                <a:latin typeface="Arial" pitchFamily="34" charset="0"/>
                <a:cs typeface="Arial" pitchFamily="34" charset="0"/>
              </a:rPr>
              <a:t>Rendah</a:t>
            </a: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pPr marL="450850" indent="-404813" algn="l"/>
            <a:endParaRPr lang="en-US" altLang="en-US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72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7173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7174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35652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936104"/>
          </a:xfrm>
        </p:spPr>
        <p:txBody>
          <a:bodyPr anchor="t" anchorCtr="0">
            <a:normAutofit/>
          </a:bodyPr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Jadual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Peperiksaan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Sesi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2/2014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497235568"/>
              </p:ext>
            </p:extLst>
          </p:nvPr>
        </p:nvGraphicFramePr>
        <p:xfrm>
          <a:off x="395536" y="1124744"/>
          <a:ext cx="8381999" cy="5040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7889"/>
                <a:gridCol w="1629833"/>
                <a:gridCol w="1629833"/>
                <a:gridCol w="1552222"/>
                <a:gridCol w="1552222"/>
              </a:tblGrid>
              <a:tr h="125310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BIDANG KOMPETEN</a:t>
                      </a:r>
                      <a:endParaRPr 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UJIAN TEORI</a:t>
                      </a:r>
                      <a:endParaRPr 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SEMAKAN</a:t>
                      </a:r>
                      <a:r>
                        <a:rPr lang="en-US" sz="2000" b="1" baseline="0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KERTAS TEORI</a:t>
                      </a:r>
                      <a:endParaRPr 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UJIAN AMALI</a:t>
                      </a:r>
                      <a:endParaRPr 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UJIAN LISAN</a:t>
                      </a:r>
                      <a:endParaRPr lang="en-US" sz="20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863171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PENDAWAI ELEKTRIK </a:t>
                      </a:r>
                    </a:p>
                    <a:p>
                      <a:pPr algn="ctr"/>
                      <a:r>
                        <a:rPr lang="en-US" sz="2000" b="1" i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(PW2 &amp; PW4 / G2</a:t>
                      </a:r>
                      <a:r>
                        <a:rPr lang="en-US" sz="2000" b="1" i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&amp; G1</a:t>
                      </a:r>
                      <a:r>
                        <a:rPr lang="en-US" sz="2000" b="1" i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15 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</a:t>
                      </a:r>
                      <a:r>
                        <a:rPr lang="en-US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AM ~ 11.30 AM)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16 DIS 2014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17 - 18 </a:t>
                      </a:r>
                    </a:p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</a:t>
                      </a:r>
                      <a:r>
                        <a:rPr lang="en-US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AM ~ 4.30 PM)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19 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 AM ~ 4.30 PM)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92428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PENJAGA JENTERA ELEKTRIK </a:t>
                      </a:r>
                    </a:p>
                    <a:p>
                      <a:pPr algn="ctr"/>
                      <a:r>
                        <a:rPr lang="en-US" sz="2000" b="1" i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(A0, A1 &amp; A4 / L1, L2 &amp; L3)  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15 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</a:t>
                      </a:r>
                      <a:r>
                        <a:rPr lang="en-US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AM ~ 11.30 AM)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16 DIS 2014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17 - 18 </a:t>
                      </a:r>
                    </a:p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</a:t>
                      </a:r>
                      <a:r>
                        <a:rPr lang="en-US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AM ~ 4.30 PM)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19 DIS 2014</a:t>
                      </a:r>
                    </a:p>
                    <a:p>
                      <a:pPr algn="ctr"/>
                      <a:r>
                        <a:rPr lang="en-US" sz="1100" b="1" dirty="0" smtClean="0">
                          <a:latin typeface="Arial" pitchFamily="34" charset="0"/>
                          <a:cs typeface="Arial" pitchFamily="34" charset="0"/>
                        </a:rPr>
                        <a:t>(8.30 AM ~ 4.30 PM)</a:t>
                      </a:r>
                      <a:endParaRPr 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8221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8222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8223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198853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548680"/>
            <a:ext cx="792088" cy="5544616"/>
          </a:xfrm>
        </p:spPr>
        <p:txBody>
          <a:bodyPr vert="vert270"/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Bilangan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Calon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Sesi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2/2014 </a:t>
            </a:r>
          </a:p>
        </p:txBody>
      </p:sp>
      <p:graphicFrame>
        <p:nvGraphicFramePr>
          <p:cNvPr id="234640" name="Group 144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xmlns="" val="2142066536"/>
              </p:ext>
            </p:extLst>
          </p:nvPr>
        </p:nvGraphicFramePr>
        <p:xfrm>
          <a:off x="899592" y="332656"/>
          <a:ext cx="7704856" cy="6084686"/>
        </p:xfrm>
        <a:graphic>
          <a:graphicData uri="http://schemas.openxmlformats.org/drawingml/2006/table">
            <a:tbl>
              <a:tblPr/>
              <a:tblGrid>
                <a:gridCol w="639098"/>
                <a:gridCol w="2047903"/>
                <a:gridCol w="1060658"/>
                <a:gridCol w="1060658"/>
                <a:gridCol w="989948"/>
                <a:gridCol w="919237"/>
                <a:gridCol w="987354"/>
              </a:tblGrid>
              <a:tr h="4390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BIL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INSTITUT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PW2/G2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PW4/G1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A0/L1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A1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A4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KUALA LUMPUR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PASIR GUDANG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NIBONG TEBAL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KUANTAN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IPOH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JITRA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LABUAN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KOTA BHARU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K. TERENGGANU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ADTEC SHAH ALAM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MERSING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BUKIT KATIL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 KOTA KINABALU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SANDAKAN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ILP MIRI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 +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ILP K. 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SAMARAHAN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10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JUMLAH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215 +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163 +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235 +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10400" y="64008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 dirty="0">
                <a:solidFill>
                  <a:schemeClr val="tx2"/>
                </a:solidFill>
                <a:latin typeface="Garamond" pitchFamily="18" charset="0"/>
              </a:rPr>
              <a:t>UPST ILJTM</a:t>
            </a:r>
            <a:endParaRPr lang="en-GB" altLang="en-US" sz="1800" b="1" i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52400" y="6546850"/>
            <a:ext cx="7010400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73686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323528" y="44624"/>
            <a:ext cx="8568952" cy="792088"/>
          </a:xfrm>
        </p:spPr>
        <p:txBody>
          <a:bodyPr/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Bilangan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Calon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Mengikut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Institut</a:t>
            </a:r>
            <a:endParaRPr lang="en-US" altLang="en-US" sz="36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10243" name="Table Placeholder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xmlns="" val="1348079476"/>
              </p:ext>
            </p:extLst>
          </p:nvPr>
        </p:nvGraphicFramePr>
        <p:xfrm>
          <a:off x="503238" y="893763"/>
          <a:ext cx="8351837" cy="4999037"/>
        </p:xfrm>
        <a:graphic>
          <a:graphicData uri="http://schemas.openxmlformats.org/presentationml/2006/ole">
            <p:oleObj spid="_x0000_s1082" name="Worksheet" r:id="rId4" imgW="8162925" imgH="4886325" progId="Excel.Sheet.8">
              <p:embed/>
            </p:oleObj>
          </a:graphicData>
        </a:graphic>
      </p:graphicFrame>
      <p:grpSp>
        <p:nvGrpSpPr>
          <p:cNvPr id="10244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10245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10246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652120" y="6084004"/>
            <a:ext cx="3187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FFFF00"/>
                </a:solidFill>
                <a:latin typeface="Arial" charset="0"/>
              </a:rPr>
              <a:t>JUMLAH CALON = </a:t>
            </a:r>
            <a:r>
              <a:rPr lang="en-US" altLang="en-US" sz="1800" b="1" dirty="0" smtClean="0">
                <a:solidFill>
                  <a:srgbClr val="FFFF00"/>
                </a:solidFill>
                <a:latin typeface="Arial" charset="0"/>
              </a:rPr>
              <a:t>746 + </a:t>
            </a:r>
            <a:r>
              <a:rPr lang="en-US" altLang="en-US" sz="1800" b="1" dirty="0" smtClean="0">
                <a:solidFill>
                  <a:srgbClr val="FF0000"/>
                </a:solidFill>
                <a:latin typeface="Arial" charset="0"/>
              </a:rPr>
              <a:t>91</a:t>
            </a:r>
            <a:endParaRPr lang="en-GB" altLang="en-US" sz="18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4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936104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3600" b="1" dirty="0" err="1" smtClean="0">
                <a:solidFill>
                  <a:srgbClr val="FFFF00"/>
                </a:solidFill>
              </a:rPr>
              <a:t>Bilangan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Calon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Mengikut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Bidang</a:t>
            </a:r>
            <a:endParaRPr lang="en-US" altLang="en-US" sz="36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37694" name="Group 126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xmlns="" val="382960824"/>
              </p:ext>
            </p:extLst>
          </p:nvPr>
        </p:nvGraphicFramePr>
        <p:xfrm>
          <a:off x="611560" y="1374996"/>
          <a:ext cx="8136904" cy="4286252"/>
        </p:xfrm>
        <a:graphic>
          <a:graphicData uri="http://schemas.openxmlformats.org/drawingml/2006/table">
            <a:tbl>
              <a:tblPr/>
              <a:tblGrid>
                <a:gridCol w="774942"/>
                <a:gridCol w="5808553"/>
                <a:gridCol w="1553409"/>
              </a:tblGrid>
              <a:tr h="9604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BIL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BIDANG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KEKOMPETENAN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JUMLAH CALON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PENDAWAI ELEKTRIK (PW2/G2)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315 +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PENDAWAI ELEKTRIK (PW4/G1)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163 +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PENJAGA JENTERA ELEKTRIK (A0/L1)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235 +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PENJAGA JENTERA ELEKTRIK (A1)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PENJAGA JENTERA ELEKTRIK (A4)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JUMLAH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746 +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300" name="Group 8"/>
          <p:cNvGrpSpPr>
            <a:grpSpLocks/>
          </p:cNvGrpSpPr>
          <p:nvPr/>
        </p:nvGrpSpPr>
        <p:grpSpPr bwMode="auto">
          <a:xfrm>
            <a:off x="152400" y="6394450"/>
            <a:ext cx="8991600" cy="366713"/>
            <a:chOff x="96" y="4028"/>
            <a:chExt cx="5664" cy="231"/>
          </a:xfrm>
        </p:grpSpPr>
        <p:sp>
          <p:nvSpPr>
            <p:cNvPr id="11301" name="Text Box 9"/>
            <p:cNvSpPr txBox="1">
              <a:spLocks noChangeArrowheads="1"/>
            </p:cNvSpPr>
            <p:nvPr/>
          </p:nvSpPr>
          <p:spPr bwMode="auto">
            <a:xfrm>
              <a:off x="4416" y="402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i="1">
                  <a:solidFill>
                    <a:schemeClr val="tx2"/>
                  </a:solidFill>
                  <a:latin typeface="Garamond" pitchFamily="18" charset="0"/>
                </a:rPr>
                <a:t>UPST ILJTM</a:t>
              </a:r>
              <a:endParaRPr lang="en-GB" altLang="en-US" sz="1800" b="1" i="1">
                <a:solidFill>
                  <a:schemeClr val="tx2"/>
                </a:solidFill>
                <a:latin typeface="Garamond" pitchFamily="18" charset="0"/>
              </a:endParaRPr>
            </a:p>
          </p:txBody>
        </p:sp>
        <p:sp>
          <p:nvSpPr>
            <p:cNvPr id="11302" name="Line 10"/>
            <p:cNvSpPr>
              <a:spLocks noChangeShapeType="1"/>
            </p:cNvSpPr>
            <p:nvPr/>
          </p:nvSpPr>
          <p:spPr bwMode="auto">
            <a:xfrm>
              <a:off x="96" y="4124"/>
              <a:ext cx="4416" cy="0"/>
            </a:xfrm>
            <a:prstGeom prst="line">
              <a:avLst/>
            </a:prstGeom>
            <a:noFill/>
            <a:ln w="57150" cmpd="thinThick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xmlns="" val="144544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11">
  <a:themeElements>
    <a:clrScheme name="">
      <a:dk1>
        <a:srgbClr val="808080"/>
      </a:dk1>
      <a:lt1>
        <a:srgbClr val="FFFFFF"/>
      </a:lt1>
      <a:dk2>
        <a:srgbClr val="3333CC"/>
      </a:dk2>
      <a:lt2>
        <a:srgbClr val="FFFFFF"/>
      </a:lt2>
      <a:accent1>
        <a:srgbClr val="CC0000"/>
      </a:accent1>
      <a:accent2>
        <a:srgbClr val="3333CC"/>
      </a:accent2>
      <a:accent3>
        <a:srgbClr val="ADADE2"/>
      </a:accent3>
      <a:accent4>
        <a:srgbClr val="DADADA"/>
      </a:accent4>
      <a:accent5>
        <a:srgbClr val="E2AAAA"/>
      </a:accent5>
      <a:accent6>
        <a:srgbClr val="2D2DB9"/>
      </a:accent6>
      <a:hlink>
        <a:srgbClr val="FFCC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1598</TotalTime>
  <Words>1108</Words>
  <Application>Microsoft Office PowerPoint</Application>
  <PresentationFormat>On-screen Show (4:3)</PresentationFormat>
  <Paragraphs>435</Paragraphs>
  <Slides>27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0011</vt:lpstr>
      <vt:lpstr>Worksheet</vt:lpstr>
      <vt:lpstr>PEPERIKSAAN KEKOMPETENAN ELEKTRIK (ST/EIU) ILJTM SESI 2/2014</vt:lpstr>
      <vt:lpstr>MAKLUMAT PEPERIKSAAN SESI 2/2014</vt:lpstr>
      <vt:lpstr>Peperiksaan Kekompetenan  (ST/EIU)</vt:lpstr>
      <vt:lpstr>Pusat Peperiksaan ILJTM</vt:lpstr>
      <vt:lpstr>Bidang Kekompetenan</vt:lpstr>
      <vt:lpstr>Jadual Peperiksaan Sesi 2/2014</vt:lpstr>
      <vt:lpstr>Bilangan Calon Sesi 2/2014 </vt:lpstr>
      <vt:lpstr>Bilangan Calon Mengikut Institut</vt:lpstr>
      <vt:lpstr>Bilangan Calon Mengikut Bidang</vt:lpstr>
      <vt:lpstr>Pecahan Calon Mengikut Bidang</vt:lpstr>
      <vt:lpstr>KEPUTUSAN PEPERIKSAAN SESI 2/2014</vt:lpstr>
      <vt:lpstr>% Lulus  Peperiksaan ST  Sesi 2/2014 </vt:lpstr>
      <vt:lpstr>% Lulus Sesi 2/2014</vt:lpstr>
      <vt:lpstr>% Lulus Sesi 2/2014</vt:lpstr>
      <vt:lpstr>% Lulus Sesi 2/2014</vt:lpstr>
      <vt:lpstr>% Lulus Sesi 2/2014</vt:lpstr>
      <vt:lpstr>% Lulus Sesi 2/2014</vt:lpstr>
      <vt:lpstr>% Lulus Sesi 2/2014  Mengikut Bidang Kekompetenan</vt:lpstr>
      <vt:lpstr>ISU-ISU PELAKSANAAN</vt:lpstr>
      <vt:lpstr>Slide 20</vt:lpstr>
      <vt:lpstr>ISU-ISU PEMANTAUAN PEPERIKSAAN</vt:lpstr>
      <vt:lpstr>PEPERIKSAAN TEORI</vt:lpstr>
      <vt:lpstr>PEPERIKSAAN AMALI </vt:lpstr>
      <vt:lpstr>Slide 24</vt:lpstr>
      <vt:lpstr>Slide 25</vt:lpstr>
      <vt:lpstr>PEPERIKSAAN LISAN 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bktupphq</cp:lastModifiedBy>
  <cp:revision>92</cp:revision>
  <dcterms:created xsi:type="dcterms:W3CDTF">2014-05-23T09:06:47Z</dcterms:created>
  <dcterms:modified xsi:type="dcterms:W3CDTF">2015-04-30T17:49:58Z</dcterms:modified>
</cp:coreProperties>
</file>