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9" r:id="rId3"/>
    <p:sldId id="262" r:id="rId4"/>
    <p:sldId id="289" r:id="rId5"/>
    <p:sldId id="290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1" r:id="rId14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PEPERIKSAAN AKHIR AMALI AUTOMOTIF SESI 1/2016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1.2403100102241478E-2"/>
                  <c:y val="-2.48587570621469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671833503735745E-2"/>
                  <c:y val="-2.25988700564971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1343667007471593E-2"/>
                  <c:y val="-2.93785310734463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8906111679119322E-3"/>
                  <c:y val="-3.389830508474576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99.4%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RINGKASAN!$C$18:$F$18</c:f>
              <c:strCache>
                <c:ptCount val="4"/>
                <c:pt idx="0">
                  <c:v>BIL CALON</c:v>
                </c:pt>
                <c:pt idx="1">
                  <c:v>BIL LULUS</c:v>
                </c:pt>
                <c:pt idx="2">
                  <c:v>BIL GAGAL</c:v>
                </c:pt>
                <c:pt idx="3">
                  <c:v>PERATUS LULUS</c:v>
                </c:pt>
              </c:strCache>
            </c:strRef>
          </c:cat>
          <c:val>
            <c:numRef>
              <c:f>RINGKASAN!$C$19:$F$19</c:f>
              <c:numCache>
                <c:formatCode>General</c:formatCode>
                <c:ptCount val="4"/>
                <c:pt idx="0">
                  <c:v>1233</c:v>
                </c:pt>
                <c:pt idx="1">
                  <c:v>1225</c:v>
                </c:pt>
                <c:pt idx="2">
                  <c:v>8</c:v>
                </c:pt>
                <c:pt idx="3" formatCode="0.0">
                  <c:v>99.35117599351176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31417600"/>
        <c:axId val="131424640"/>
        <c:axId val="0"/>
      </c:bar3DChart>
      <c:catAx>
        <c:axId val="131417600"/>
        <c:scaling>
          <c:orientation val="minMax"/>
        </c:scaling>
        <c:delete val="0"/>
        <c:axPos val="b"/>
        <c:numFmt formatCode="#,##0.00" sourceLinked="0"/>
        <c:majorTickMark val="none"/>
        <c:minorTickMark val="none"/>
        <c:tickLblPos val="nextTo"/>
        <c:crossAx val="131424640"/>
        <c:crosses val="autoZero"/>
        <c:auto val="1"/>
        <c:lblAlgn val="ctr"/>
        <c:lblOffset val="100"/>
        <c:noMultiLvlLbl val="0"/>
      </c:catAx>
      <c:valAx>
        <c:axId val="1314246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141760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600" b="1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RINGKASAN!$B$23</c:f>
              <c:strCache>
                <c:ptCount val="1"/>
                <c:pt idx="0">
                  <c:v>1/2014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-1.3665743027431235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97.6%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RINGKASAN!$C$22:$F$22</c:f>
              <c:strCache>
                <c:ptCount val="4"/>
                <c:pt idx="0">
                  <c:v>BIL CALON</c:v>
                </c:pt>
                <c:pt idx="1">
                  <c:v>BIL LULUS</c:v>
                </c:pt>
                <c:pt idx="2">
                  <c:v>BIL GAGAL</c:v>
                </c:pt>
                <c:pt idx="3">
                  <c:v>% LULUS</c:v>
                </c:pt>
              </c:strCache>
            </c:strRef>
          </c:cat>
          <c:val>
            <c:numRef>
              <c:f>RINGKASAN!$C$23:$F$23</c:f>
              <c:numCache>
                <c:formatCode>General</c:formatCode>
                <c:ptCount val="4"/>
                <c:pt idx="0">
                  <c:v>707</c:v>
                </c:pt>
                <c:pt idx="1">
                  <c:v>690</c:v>
                </c:pt>
                <c:pt idx="2">
                  <c:v>17</c:v>
                </c:pt>
                <c:pt idx="3">
                  <c:v>97.6</c:v>
                </c:pt>
              </c:numCache>
            </c:numRef>
          </c:val>
        </c:ser>
        <c:ser>
          <c:idx val="1"/>
          <c:order val="1"/>
          <c:tx>
            <c:strRef>
              <c:f>RINGKASAN!$B$24</c:f>
              <c:strCache>
                <c:ptCount val="1"/>
                <c:pt idx="0">
                  <c:v>2/2014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1.0021429118378569E-16"/>
                  <c:y val="-2.3769531170243611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96.4%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RINGKASAN!$C$22:$F$22</c:f>
              <c:strCache>
                <c:ptCount val="4"/>
                <c:pt idx="0">
                  <c:v>BIL CALON</c:v>
                </c:pt>
                <c:pt idx="1">
                  <c:v>BIL LULUS</c:v>
                </c:pt>
                <c:pt idx="2">
                  <c:v>BIL GAGAL</c:v>
                </c:pt>
                <c:pt idx="3">
                  <c:v>% LULUS</c:v>
                </c:pt>
              </c:strCache>
            </c:strRef>
          </c:cat>
          <c:val>
            <c:numRef>
              <c:f>RINGKASAN!$C$24:$F$24</c:f>
              <c:numCache>
                <c:formatCode>General</c:formatCode>
                <c:ptCount val="4"/>
                <c:pt idx="0">
                  <c:v>753</c:v>
                </c:pt>
                <c:pt idx="1">
                  <c:v>726</c:v>
                </c:pt>
                <c:pt idx="2">
                  <c:v>27</c:v>
                </c:pt>
                <c:pt idx="3">
                  <c:v>96.4</c:v>
                </c:pt>
              </c:numCache>
            </c:numRef>
          </c:val>
        </c:ser>
        <c:ser>
          <c:idx val="2"/>
          <c:order val="2"/>
          <c:tx>
            <c:strRef>
              <c:f>RINGKASAN!$B$25</c:f>
              <c:strCache>
                <c:ptCount val="1"/>
                <c:pt idx="0">
                  <c:v>1/2015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-9.5660201192018651E-3"/>
                  <c:y val="1.080433235011073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96.3%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RINGKASAN!$C$22:$F$22</c:f>
              <c:strCache>
                <c:ptCount val="4"/>
                <c:pt idx="0">
                  <c:v>BIL CALON</c:v>
                </c:pt>
                <c:pt idx="1">
                  <c:v>BIL LULUS</c:v>
                </c:pt>
                <c:pt idx="2">
                  <c:v>BIL GAGAL</c:v>
                </c:pt>
                <c:pt idx="3">
                  <c:v>% LULUS</c:v>
                </c:pt>
              </c:strCache>
            </c:strRef>
          </c:cat>
          <c:val>
            <c:numRef>
              <c:f>RINGKASAN!$C$25:$F$25</c:f>
              <c:numCache>
                <c:formatCode>General</c:formatCode>
                <c:ptCount val="4"/>
                <c:pt idx="0">
                  <c:v>966</c:v>
                </c:pt>
                <c:pt idx="1">
                  <c:v>930</c:v>
                </c:pt>
                <c:pt idx="2">
                  <c:v>36</c:v>
                </c:pt>
                <c:pt idx="3">
                  <c:v>96.3</c:v>
                </c:pt>
              </c:numCache>
            </c:numRef>
          </c:val>
        </c:ser>
        <c:ser>
          <c:idx val="3"/>
          <c:order val="3"/>
          <c:tx>
            <c:strRef>
              <c:f>RINGKASAN!$B$26</c:f>
              <c:strCache>
                <c:ptCount val="1"/>
                <c:pt idx="0">
                  <c:v>2/2015</c:v>
                </c:pt>
              </c:strCache>
            </c:strRef>
          </c:tx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97.9%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RINGKASAN!$C$22:$F$22</c:f>
              <c:strCache>
                <c:ptCount val="4"/>
                <c:pt idx="0">
                  <c:v>BIL CALON</c:v>
                </c:pt>
                <c:pt idx="1">
                  <c:v>BIL LULUS</c:v>
                </c:pt>
                <c:pt idx="2">
                  <c:v>BIL GAGAL</c:v>
                </c:pt>
                <c:pt idx="3">
                  <c:v>% LULUS</c:v>
                </c:pt>
              </c:strCache>
            </c:strRef>
          </c:cat>
          <c:val>
            <c:numRef>
              <c:f>RINGKASAN!$C$26:$F$26</c:f>
              <c:numCache>
                <c:formatCode>General</c:formatCode>
                <c:ptCount val="4"/>
                <c:pt idx="0">
                  <c:v>1268</c:v>
                </c:pt>
                <c:pt idx="1">
                  <c:v>1241</c:v>
                </c:pt>
                <c:pt idx="2">
                  <c:v>27</c:v>
                </c:pt>
                <c:pt idx="3">
                  <c:v>97.9</c:v>
                </c:pt>
              </c:numCache>
            </c:numRef>
          </c:val>
        </c:ser>
        <c:ser>
          <c:idx val="4"/>
          <c:order val="4"/>
          <c:tx>
            <c:strRef>
              <c:f>RINGKASAN!$B$27</c:f>
              <c:strCache>
                <c:ptCount val="1"/>
                <c:pt idx="0">
                  <c:v>1/2016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1.0932594421944988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99.4%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RINGKASAN!$C$22:$F$22</c:f>
              <c:strCache>
                <c:ptCount val="4"/>
                <c:pt idx="0">
                  <c:v>BIL CALON</c:v>
                </c:pt>
                <c:pt idx="1">
                  <c:v>BIL LULUS</c:v>
                </c:pt>
                <c:pt idx="2">
                  <c:v>BIL GAGAL</c:v>
                </c:pt>
                <c:pt idx="3">
                  <c:v>% LULUS</c:v>
                </c:pt>
              </c:strCache>
            </c:strRef>
          </c:cat>
          <c:val>
            <c:numRef>
              <c:f>RINGKASAN!$C$27:$F$27</c:f>
              <c:numCache>
                <c:formatCode>General</c:formatCode>
                <c:ptCount val="4"/>
                <c:pt idx="0">
                  <c:v>1233</c:v>
                </c:pt>
                <c:pt idx="1">
                  <c:v>1225</c:v>
                </c:pt>
                <c:pt idx="2">
                  <c:v>8</c:v>
                </c:pt>
                <c:pt idx="3">
                  <c:v>99.4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31484672"/>
        <c:axId val="131494656"/>
      </c:barChart>
      <c:catAx>
        <c:axId val="131484672"/>
        <c:scaling>
          <c:orientation val="minMax"/>
        </c:scaling>
        <c:delete val="0"/>
        <c:axPos val="b"/>
        <c:majorTickMark val="none"/>
        <c:minorTickMark val="none"/>
        <c:tickLblPos val="nextTo"/>
        <c:crossAx val="131494656"/>
        <c:crosses val="autoZero"/>
        <c:auto val="1"/>
        <c:lblAlgn val="ctr"/>
        <c:lblOffset val="100"/>
        <c:noMultiLvlLbl val="0"/>
      </c:catAx>
      <c:valAx>
        <c:axId val="1314946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1484672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 b="1"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LULUS!$B$3</c:f>
              <c:strCache>
                <c:ptCount val="1"/>
                <c:pt idx="0">
                  <c:v>SEM 1</c:v>
                </c:pt>
              </c:strCache>
            </c:strRef>
          </c:tx>
          <c:invertIfNegative val="0"/>
          <c:cat>
            <c:strRef>
              <c:f>LULUS!$C$2:$O$2</c:f>
              <c:strCache>
                <c:ptCount val="13"/>
                <c:pt idx="0">
                  <c:v>ADTEC MELAKA</c:v>
                </c:pt>
                <c:pt idx="1">
                  <c:v>ADTEC BINTULU</c:v>
                </c:pt>
                <c:pt idx="2">
                  <c:v>ADTEC KEMAMAN</c:v>
                </c:pt>
                <c:pt idx="3">
                  <c:v>ILP MERSING</c:v>
                </c:pt>
                <c:pt idx="4">
                  <c:v>ILP KL</c:v>
                </c:pt>
                <c:pt idx="5">
                  <c:v>ILP KOTA BHARU</c:v>
                </c:pt>
                <c:pt idx="6">
                  <c:v>ILP KOTA KINABALU</c:v>
                </c:pt>
                <c:pt idx="7">
                  <c:v>ILP PASIR GUDANG</c:v>
                </c:pt>
                <c:pt idx="8">
                  <c:v>ILP JITRA</c:v>
                </c:pt>
                <c:pt idx="9">
                  <c:v>ILP KOTA SAMARAHAN</c:v>
                </c:pt>
                <c:pt idx="10">
                  <c:v>ILP PERAI</c:v>
                </c:pt>
                <c:pt idx="11">
                  <c:v>ILP MARANG</c:v>
                </c:pt>
                <c:pt idx="12">
                  <c:v>ILP ANJUNG</c:v>
                </c:pt>
              </c:strCache>
            </c:strRef>
          </c:cat>
          <c:val>
            <c:numRef>
              <c:f>LULUS!$C$3:$O$3</c:f>
              <c:numCache>
                <c:formatCode>0.0%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0</c:v>
                </c:pt>
              </c:numCache>
            </c:numRef>
          </c:val>
        </c:ser>
        <c:ser>
          <c:idx val="1"/>
          <c:order val="1"/>
          <c:tx>
            <c:strRef>
              <c:f>LULUS!$B$4</c:f>
              <c:strCache>
                <c:ptCount val="1"/>
                <c:pt idx="0">
                  <c:v>SEM 2</c:v>
                </c:pt>
              </c:strCache>
            </c:strRef>
          </c:tx>
          <c:invertIfNegative val="0"/>
          <c:cat>
            <c:strRef>
              <c:f>LULUS!$C$2:$O$2</c:f>
              <c:strCache>
                <c:ptCount val="13"/>
                <c:pt idx="0">
                  <c:v>ADTEC MELAKA</c:v>
                </c:pt>
                <c:pt idx="1">
                  <c:v>ADTEC BINTULU</c:v>
                </c:pt>
                <c:pt idx="2">
                  <c:v>ADTEC KEMAMAN</c:v>
                </c:pt>
                <c:pt idx="3">
                  <c:v>ILP MERSING</c:v>
                </c:pt>
                <c:pt idx="4">
                  <c:v>ILP KL</c:v>
                </c:pt>
                <c:pt idx="5">
                  <c:v>ILP KOTA BHARU</c:v>
                </c:pt>
                <c:pt idx="6">
                  <c:v>ILP KOTA KINABALU</c:v>
                </c:pt>
                <c:pt idx="7">
                  <c:v>ILP PASIR GUDANG</c:v>
                </c:pt>
                <c:pt idx="8">
                  <c:v>ILP JITRA</c:v>
                </c:pt>
                <c:pt idx="9">
                  <c:v>ILP KOTA SAMARAHAN</c:v>
                </c:pt>
                <c:pt idx="10">
                  <c:v>ILP PERAI</c:v>
                </c:pt>
                <c:pt idx="11">
                  <c:v>ILP MARANG</c:v>
                </c:pt>
                <c:pt idx="12">
                  <c:v>ILP ANJUNG</c:v>
                </c:pt>
              </c:strCache>
            </c:strRef>
          </c:cat>
          <c:val>
            <c:numRef>
              <c:f>LULUS!$C$4:$O$4</c:f>
              <c:numCache>
                <c:formatCode>0.0%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0.91176470588235292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0.9859154929577465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</c:numCache>
            </c:numRef>
          </c:val>
        </c:ser>
        <c:ser>
          <c:idx val="2"/>
          <c:order val="2"/>
          <c:tx>
            <c:strRef>
              <c:f>LULUS!$B$5</c:f>
              <c:strCache>
                <c:ptCount val="1"/>
                <c:pt idx="0">
                  <c:v>SEM 3</c:v>
                </c:pt>
              </c:strCache>
            </c:strRef>
          </c:tx>
          <c:invertIfNegative val="0"/>
          <c:cat>
            <c:strRef>
              <c:f>LULUS!$C$2:$O$2</c:f>
              <c:strCache>
                <c:ptCount val="13"/>
                <c:pt idx="0">
                  <c:v>ADTEC MELAKA</c:v>
                </c:pt>
                <c:pt idx="1">
                  <c:v>ADTEC BINTULU</c:v>
                </c:pt>
                <c:pt idx="2">
                  <c:v>ADTEC KEMAMAN</c:v>
                </c:pt>
                <c:pt idx="3">
                  <c:v>ILP MERSING</c:v>
                </c:pt>
                <c:pt idx="4">
                  <c:v>ILP KL</c:v>
                </c:pt>
                <c:pt idx="5">
                  <c:v>ILP KOTA BHARU</c:v>
                </c:pt>
                <c:pt idx="6">
                  <c:v>ILP KOTA KINABALU</c:v>
                </c:pt>
                <c:pt idx="7">
                  <c:v>ILP PASIR GUDANG</c:v>
                </c:pt>
                <c:pt idx="8">
                  <c:v>ILP JITRA</c:v>
                </c:pt>
                <c:pt idx="9">
                  <c:v>ILP KOTA SAMARAHAN</c:v>
                </c:pt>
                <c:pt idx="10">
                  <c:v>ILP PERAI</c:v>
                </c:pt>
                <c:pt idx="11">
                  <c:v>ILP MARANG</c:v>
                </c:pt>
                <c:pt idx="12">
                  <c:v>ILP ANJUNG</c:v>
                </c:pt>
              </c:strCache>
            </c:strRef>
          </c:cat>
          <c:val>
            <c:numRef>
              <c:f>LULUS!$C$5:$O$5</c:f>
              <c:numCache>
                <c:formatCode>0.0%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0.9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0</c:v>
                </c:pt>
              </c:numCache>
            </c:numRef>
          </c:val>
        </c:ser>
        <c:ser>
          <c:idx val="3"/>
          <c:order val="3"/>
          <c:tx>
            <c:strRef>
              <c:f>LULUS!$B$6</c:f>
              <c:strCache>
                <c:ptCount val="1"/>
                <c:pt idx="0">
                  <c:v>SEM 4</c:v>
                </c:pt>
              </c:strCache>
            </c:strRef>
          </c:tx>
          <c:invertIfNegative val="0"/>
          <c:cat>
            <c:strRef>
              <c:f>LULUS!$C$2:$O$2</c:f>
              <c:strCache>
                <c:ptCount val="13"/>
                <c:pt idx="0">
                  <c:v>ADTEC MELAKA</c:v>
                </c:pt>
                <c:pt idx="1">
                  <c:v>ADTEC BINTULU</c:v>
                </c:pt>
                <c:pt idx="2">
                  <c:v>ADTEC KEMAMAN</c:v>
                </c:pt>
                <c:pt idx="3">
                  <c:v>ILP MERSING</c:v>
                </c:pt>
                <c:pt idx="4">
                  <c:v>ILP KL</c:v>
                </c:pt>
                <c:pt idx="5">
                  <c:v>ILP KOTA BHARU</c:v>
                </c:pt>
                <c:pt idx="6">
                  <c:v>ILP KOTA KINABALU</c:v>
                </c:pt>
                <c:pt idx="7">
                  <c:v>ILP PASIR GUDANG</c:v>
                </c:pt>
                <c:pt idx="8">
                  <c:v>ILP JITRA</c:v>
                </c:pt>
                <c:pt idx="9">
                  <c:v>ILP KOTA SAMARAHAN</c:v>
                </c:pt>
                <c:pt idx="10">
                  <c:v>ILP PERAI</c:v>
                </c:pt>
                <c:pt idx="11">
                  <c:v>ILP MARANG</c:v>
                </c:pt>
                <c:pt idx="12">
                  <c:v>ILP ANJUNG</c:v>
                </c:pt>
              </c:strCache>
            </c:strRef>
          </c:cat>
          <c:val>
            <c:numRef>
              <c:f>LULUS!$C$6:$O$6</c:f>
              <c:numCache>
                <c:formatCode>0.0%</c:formatCode>
                <c:ptCount val="13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0.93939393939393945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0</c:v>
                </c:pt>
              </c:numCache>
            </c:numRef>
          </c:val>
        </c:ser>
        <c:ser>
          <c:idx val="4"/>
          <c:order val="4"/>
          <c:tx>
            <c:strRef>
              <c:f>LULUS!$B$7</c:f>
              <c:strCache>
                <c:ptCount val="1"/>
                <c:pt idx="0">
                  <c:v>SEM 5</c:v>
                </c:pt>
              </c:strCache>
            </c:strRef>
          </c:tx>
          <c:invertIfNegative val="0"/>
          <c:cat>
            <c:strRef>
              <c:f>LULUS!$C$2:$O$2</c:f>
              <c:strCache>
                <c:ptCount val="13"/>
                <c:pt idx="0">
                  <c:v>ADTEC MELAKA</c:v>
                </c:pt>
                <c:pt idx="1">
                  <c:v>ADTEC BINTULU</c:v>
                </c:pt>
                <c:pt idx="2">
                  <c:v>ADTEC KEMAMAN</c:v>
                </c:pt>
                <c:pt idx="3">
                  <c:v>ILP MERSING</c:v>
                </c:pt>
                <c:pt idx="4">
                  <c:v>ILP KL</c:v>
                </c:pt>
                <c:pt idx="5">
                  <c:v>ILP KOTA BHARU</c:v>
                </c:pt>
                <c:pt idx="6">
                  <c:v>ILP KOTA KINABALU</c:v>
                </c:pt>
                <c:pt idx="7">
                  <c:v>ILP PASIR GUDANG</c:v>
                </c:pt>
                <c:pt idx="8">
                  <c:v>ILP JITRA</c:v>
                </c:pt>
                <c:pt idx="9">
                  <c:v>ILP KOTA SAMARAHAN</c:v>
                </c:pt>
                <c:pt idx="10">
                  <c:v>ILP PERAI</c:v>
                </c:pt>
                <c:pt idx="11">
                  <c:v>ILP MARANG</c:v>
                </c:pt>
                <c:pt idx="12">
                  <c:v>ILP ANJUNG</c:v>
                </c:pt>
              </c:strCache>
            </c:strRef>
          </c:cat>
          <c:val>
            <c:numRef>
              <c:f>LULUS!$C$7:$O$7</c:f>
              <c:numCache>
                <c:formatCode>0.0%</c:formatCode>
                <c:ptCount val="13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ser>
          <c:idx val="5"/>
          <c:order val="5"/>
          <c:tx>
            <c:strRef>
              <c:f>LULUS!$B$8</c:f>
              <c:strCache>
                <c:ptCount val="1"/>
                <c:pt idx="0">
                  <c:v>SEM 6</c:v>
                </c:pt>
              </c:strCache>
            </c:strRef>
          </c:tx>
          <c:invertIfNegative val="0"/>
          <c:cat>
            <c:strRef>
              <c:f>LULUS!$C$2:$O$2</c:f>
              <c:strCache>
                <c:ptCount val="13"/>
                <c:pt idx="0">
                  <c:v>ADTEC MELAKA</c:v>
                </c:pt>
                <c:pt idx="1">
                  <c:v>ADTEC BINTULU</c:v>
                </c:pt>
                <c:pt idx="2">
                  <c:v>ADTEC KEMAMAN</c:v>
                </c:pt>
                <c:pt idx="3">
                  <c:v>ILP MERSING</c:v>
                </c:pt>
                <c:pt idx="4">
                  <c:v>ILP KL</c:v>
                </c:pt>
                <c:pt idx="5">
                  <c:v>ILP KOTA BHARU</c:v>
                </c:pt>
                <c:pt idx="6">
                  <c:v>ILP KOTA KINABALU</c:v>
                </c:pt>
                <c:pt idx="7">
                  <c:v>ILP PASIR GUDANG</c:v>
                </c:pt>
                <c:pt idx="8">
                  <c:v>ILP JITRA</c:v>
                </c:pt>
                <c:pt idx="9">
                  <c:v>ILP KOTA SAMARAHAN</c:v>
                </c:pt>
                <c:pt idx="10">
                  <c:v>ILP PERAI</c:v>
                </c:pt>
                <c:pt idx="11">
                  <c:v>ILP MARANG</c:v>
                </c:pt>
                <c:pt idx="12">
                  <c:v>ILP ANJUNG</c:v>
                </c:pt>
              </c:strCache>
            </c:strRef>
          </c:cat>
          <c:val>
            <c:numRef>
              <c:f>LULUS!$C$8:$O$8</c:f>
              <c:numCache>
                <c:formatCode>0.0%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02048"/>
        <c:axId val="21203584"/>
      </c:barChart>
      <c:catAx>
        <c:axId val="21202048"/>
        <c:scaling>
          <c:orientation val="minMax"/>
        </c:scaling>
        <c:delete val="0"/>
        <c:axPos val="b"/>
        <c:majorTickMark val="none"/>
        <c:minorTickMark val="none"/>
        <c:tickLblPos val="nextTo"/>
        <c:crossAx val="21203584"/>
        <c:crosses val="autoZero"/>
        <c:auto val="1"/>
        <c:lblAlgn val="ctr"/>
        <c:lblOffset val="100"/>
        <c:noMultiLvlLbl val="0"/>
      </c:catAx>
      <c:valAx>
        <c:axId val="2120358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PERATUS</a:t>
                </a:r>
              </a:p>
            </c:rich>
          </c:tx>
          <c:layout/>
          <c:overlay val="0"/>
        </c:title>
        <c:numFmt formatCode="0.0%" sourceLinked="1"/>
        <c:majorTickMark val="none"/>
        <c:minorTickMark val="none"/>
        <c:tickLblPos val="nextTo"/>
        <c:crossAx val="2120204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 b="1"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GAGAL!$B$3</c:f>
              <c:strCache>
                <c:ptCount val="1"/>
                <c:pt idx="0">
                  <c:v>SEM 1</c:v>
                </c:pt>
              </c:strCache>
            </c:strRef>
          </c:tx>
          <c:invertIfNegative val="0"/>
          <c:cat>
            <c:strRef>
              <c:f>GAGAL!$C$2:$O$2</c:f>
              <c:strCache>
                <c:ptCount val="13"/>
                <c:pt idx="0">
                  <c:v>ADTEC MELAKA</c:v>
                </c:pt>
                <c:pt idx="1">
                  <c:v>ADTEC BINTULU</c:v>
                </c:pt>
                <c:pt idx="2">
                  <c:v>ADTEC KEMAMAN</c:v>
                </c:pt>
                <c:pt idx="3">
                  <c:v>ILP MERSING</c:v>
                </c:pt>
                <c:pt idx="4">
                  <c:v>ILP KL</c:v>
                </c:pt>
                <c:pt idx="5">
                  <c:v>ILP KOTA BHARU</c:v>
                </c:pt>
                <c:pt idx="6">
                  <c:v>ILP KOTA KINABALU</c:v>
                </c:pt>
                <c:pt idx="7">
                  <c:v>ILP PASIR GUDANG</c:v>
                </c:pt>
                <c:pt idx="8">
                  <c:v>ILP JITRA</c:v>
                </c:pt>
                <c:pt idx="9">
                  <c:v>ILP KOTA SAMARAHAN</c:v>
                </c:pt>
                <c:pt idx="10">
                  <c:v>ILP PERAI</c:v>
                </c:pt>
                <c:pt idx="11">
                  <c:v>ILP MARANG</c:v>
                </c:pt>
                <c:pt idx="12">
                  <c:v>ILP ANJUNG</c:v>
                </c:pt>
              </c:strCache>
            </c:strRef>
          </c:cat>
          <c:val>
            <c:numRef>
              <c:f>GAGAL!$C$3:$O$3</c:f>
              <c:numCache>
                <c:formatCode>0.0%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ser>
          <c:idx val="1"/>
          <c:order val="1"/>
          <c:tx>
            <c:strRef>
              <c:f>GAGAL!$B$4</c:f>
              <c:strCache>
                <c:ptCount val="1"/>
                <c:pt idx="0">
                  <c:v>SEM 2</c:v>
                </c:pt>
              </c:strCache>
            </c:strRef>
          </c:tx>
          <c:invertIfNegative val="0"/>
          <c:cat>
            <c:strRef>
              <c:f>GAGAL!$C$2:$O$2</c:f>
              <c:strCache>
                <c:ptCount val="13"/>
                <c:pt idx="0">
                  <c:v>ADTEC MELAKA</c:v>
                </c:pt>
                <c:pt idx="1">
                  <c:v>ADTEC BINTULU</c:v>
                </c:pt>
                <c:pt idx="2">
                  <c:v>ADTEC KEMAMAN</c:v>
                </c:pt>
                <c:pt idx="3">
                  <c:v>ILP MERSING</c:v>
                </c:pt>
                <c:pt idx="4">
                  <c:v>ILP KL</c:v>
                </c:pt>
                <c:pt idx="5">
                  <c:v>ILP KOTA BHARU</c:v>
                </c:pt>
                <c:pt idx="6">
                  <c:v>ILP KOTA KINABALU</c:v>
                </c:pt>
                <c:pt idx="7">
                  <c:v>ILP PASIR GUDANG</c:v>
                </c:pt>
                <c:pt idx="8">
                  <c:v>ILP JITRA</c:v>
                </c:pt>
                <c:pt idx="9">
                  <c:v>ILP KOTA SAMARAHAN</c:v>
                </c:pt>
                <c:pt idx="10">
                  <c:v>ILP PERAI</c:v>
                </c:pt>
                <c:pt idx="11">
                  <c:v>ILP MARANG</c:v>
                </c:pt>
                <c:pt idx="12">
                  <c:v>ILP ANJUNG</c:v>
                </c:pt>
              </c:strCache>
            </c:strRef>
          </c:cat>
          <c:val>
            <c:numRef>
              <c:f>GAGAL!$C$4:$O$4</c:f>
              <c:numCache>
                <c:formatCode>0.0%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8.8235294117647065E-2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1.4084507042253521E-2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ser>
          <c:idx val="2"/>
          <c:order val="2"/>
          <c:tx>
            <c:strRef>
              <c:f>GAGAL!$B$5</c:f>
              <c:strCache>
                <c:ptCount val="1"/>
                <c:pt idx="0">
                  <c:v>SEM 3</c:v>
                </c:pt>
              </c:strCache>
            </c:strRef>
          </c:tx>
          <c:invertIfNegative val="0"/>
          <c:cat>
            <c:strRef>
              <c:f>GAGAL!$C$2:$O$2</c:f>
              <c:strCache>
                <c:ptCount val="13"/>
                <c:pt idx="0">
                  <c:v>ADTEC MELAKA</c:v>
                </c:pt>
                <c:pt idx="1">
                  <c:v>ADTEC BINTULU</c:v>
                </c:pt>
                <c:pt idx="2">
                  <c:v>ADTEC KEMAMAN</c:v>
                </c:pt>
                <c:pt idx="3">
                  <c:v>ILP MERSING</c:v>
                </c:pt>
                <c:pt idx="4">
                  <c:v>ILP KL</c:v>
                </c:pt>
                <c:pt idx="5">
                  <c:v>ILP KOTA BHARU</c:v>
                </c:pt>
                <c:pt idx="6">
                  <c:v>ILP KOTA KINABALU</c:v>
                </c:pt>
                <c:pt idx="7">
                  <c:v>ILP PASIR GUDANG</c:v>
                </c:pt>
                <c:pt idx="8">
                  <c:v>ILP JITRA</c:v>
                </c:pt>
                <c:pt idx="9">
                  <c:v>ILP KOTA SAMARAHAN</c:v>
                </c:pt>
                <c:pt idx="10">
                  <c:v>ILP PERAI</c:v>
                </c:pt>
                <c:pt idx="11">
                  <c:v>ILP MARANG</c:v>
                </c:pt>
                <c:pt idx="12">
                  <c:v>ILP ANJUNG</c:v>
                </c:pt>
              </c:strCache>
            </c:strRef>
          </c:cat>
          <c:val>
            <c:numRef>
              <c:f>GAGAL!$C$5:$O$5</c:f>
              <c:numCache>
                <c:formatCode>0.0%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ser>
          <c:idx val="3"/>
          <c:order val="3"/>
          <c:tx>
            <c:strRef>
              <c:f>GAGAL!$B$6</c:f>
              <c:strCache>
                <c:ptCount val="1"/>
                <c:pt idx="0">
                  <c:v>SEM 4</c:v>
                </c:pt>
              </c:strCache>
            </c:strRef>
          </c:tx>
          <c:invertIfNegative val="0"/>
          <c:cat>
            <c:strRef>
              <c:f>GAGAL!$C$2:$O$2</c:f>
              <c:strCache>
                <c:ptCount val="13"/>
                <c:pt idx="0">
                  <c:v>ADTEC MELAKA</c:v>
                </c:pt>
                <c:pt idx="1">
                  <c:v>ADTEC BINTULU</c:v>
                </c:pt>
                <c:pt idx="2">
                  <c:v>ADTEC KEMAMAN</c:v>
                </c:pt>
                <c:pt idx="3">
                  <c:v>ILP MERSING</c:v>
                </c:pt>
                <c:pt idx="4">
                  <c:v>ILP KL</c:v>
                </c:pt>
                <c:pt idx="5">
                  <c:v>ILP KOTA BHARU</c:v>
                </c:pt>
                <c:pt idx="6">
                  <c:v>ILP KOTA KINABALU</c:v>
                </c:pt>
                <c:pt idx="7">
                  <c:v>ILP PASIR GUDANG</c:v>
                </c:pt>
                <c:pt idx="8">
                  <c:v>ILP JITRA</c:v>
                </c:pt>
                <c:pt idx="9">
                  <c:v>ILP KOTA SAMARAHAN</c:v>
                </c:pt>
                <c:pt idx="10">
                  <c:v>ILP PERAI</c:v>
                </c:pt>
                <c:pt idx="11">
                  <c:v>ILP MARANG</c:v>
                </c:pt>
                <c:pt idx="12">
                  <c:v>ILP ANJUNG</c:v>
                </c:pt>
              </c:strCache>
            </c:strRef>
          </c:cat>
          <c:val>
            <c:numRef>
              <c:f>GAGAL!$C$6:$O$6</c:f>
              <c:numCache>
                <c:formatCode>0.0%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6.0606060606060608E-2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ser>
          <c:idx val="4"/>
          <c:order val="4"/>
          <c:tx>
            <c:strRef>
              <c:f>GAGAL!$B$7</c:f>
              <c:strCache>
                <c:ptCount val="1"/>
                <c:pt idx="0">
                  <c:v>SEM 5</c:v>
                </c:pt>
              </c:strCache>
            </c:strRef>
          </c:tx>
          <c:invertIfNegative val="0"/>
          <c:cat>
            <c:strRef>
              <c:f>GAGAL!$C$2:$O$2</c:f>
              <c:strCache>
                <c:ptCount val="13"/>
                <c:pt idx="0">
                  <c:v>ADTEC MELAKA</c:v>
                </c:pt>
                <c:pt idx="1">
                  <c:v>ADTEC BINTULU</c:v>
                </c:pt>
                <c:pt idx="2">
                  <c:v>ADTEC KEMAMAN</c:v>
                </c:pt>
                <c:pt idx="3">
                  <c:v>ILP MERSING</c:v>
                </c:pt>
                <c:pt idx="4">
                  <c:v>ILP KL</c:v>
                </c:pt>
                <c:pt idx="5">
                  <c:v>ILP KOTA BHARU</c:v>
                </c:pt>
                <c:pt idx="6">
                  <c:v>ILP KOTA KINABALU</c:v>
                </c:pt>
                <c:pt idx="7">
                  <c:v>ILP PASIR GUDANG</c:v>
                </c:pt>
                <c:pt idx="8">
                  <c:v>ILP JITRA</c:v>
                </c:pt>
                <c:pt idx="9">
                  <c:v>ILP KOTA SAMARAHAN</c:v>
                </c:pt>
                <c:pt idx="10">
                  <c:v>ILP PERAI</c:v>
                </c:pt>
                <c:pt idx="11">
                  <c:v>ILP MARANG</c:v>
                </c:pt>
                <c:pt idx="12">
                  <c:v>ILP ANJUNG</c:v>
                </c:pt>
              </c:strCache>
            </c:strRef>
          </c:cat>
          <c:val>
            <c:numRef>
              <c:f>GAGAL!$C$7:$O$7</c:f>
              <c:numCache>
                <c:formatCode>0.0%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ser>
          <c:idx val="5"/>
          <c:order val="5"/>
          <c:tx>
            <c:strRef>
              <c:f>GAGAL!$B$8</c:f>
              <c:strCache>
                <c:ptCount val="1"/>
                <c:pt idx="0">
                  <c:v>SEM 6</c:v>
                </c:pt>
              </c:strCache>
            </c:strRef>
          </c:tx>
          <c:invertIfNegative val="0"/>
          <c:cat>
            <c:strRef>
              <c:f>GAGAL!$C$2:$O$2</c:f>
              <c:strCache>
                <c:ptCount val="13"/>
                <c:pt idx="0">
                  <c:v>ADTEC MELAKA</c:v>
                </c:pt>
                <c:pt idx="1">
                  <c:v>ADTEC BINTULU</c:v>
                </c:pt>
                <c:pt idx="2">
                  <c:v>ADTEC KEMAMAN</c:v>
                </c:pt>
                <c:pt idx="3">
                  <c:v>ILP MERSING</c:v>
                </c:pt>
                <c:pt idx="4">
                  <c:v>ILP KL</c:v>
                </c:pt>
                <c:pt idx="5">
                  <c:v>ILP KOTA BHARU</c:v>
                </c:pt>
                <c:pt idx="6">
                  <c:v>ILP KOTA KINABALU</c:v>
                </c:pt>
                <c:pt idx="7">
                  <c:v>ILP PASIR GUDANG</c:v>
                </c:pt>
                <c:pt idx="8">
                  <c:v>ILP JITRA</c:v>
                </c:pt>
                <c:pt idx="9">
                  <c:v>ILP KOTA SAMARAHAN</c:v>
                </c:pt>
                <c:pt idx="10">
                  <c:v>ILP PERAI</c:v>
                </c:pt>
                <c:pt idx="11">
                  <c:v>ILP MARANG</c:v>
                </c:pt>
                <c:pt idx="12">
                  <c:v>ILP ANJUNG</c:v>
                </c:pt>
              </c:strCache>
            </c:strRef>
          </c:cat>
          <c:val>
            <c:numRef>
              <c:f>GAGAL!$C$8:$O$8</c:f>
              <c:numCache>
                <c:formatCode>0.0%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582592"/>
        <c:axId val="21584128"/>
      </c:barChart>
      <c:catAx>
        <c:axId val="21582592"/>
        <c:scaling>
          <c:orientation val="minMax"/>
        </c:scaling>
        <c:delete val="0"/>
        <c:axPos val="b"/>
        <c:majorTickMark val="none"/>
        <c:minorTickMark val="none"/>
        <c:tickLblPos val="nextTo"/>
        <c:crossAx val="21584128"/>
        <c:crosses val="autoZero"/>
        <c:auto val="1"/>
        <c:lblAlgn val="ctr"/>
        <c:lblOffset val="100"/>
        <c:noMultiLvlLbl val="0"/>
      </c:catAx>
      <c:valAx>
        <c:axId val="2158412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PERATUS</a:t>
                </a:r>
              </a:p>
            </c:rich>
          </c:tx>
          <c:layout/>
          <c:overlay val="0"/>
        </c:title>
        <c:numFmt formatCode="0.0%" sourceLinked="1"/>
        <c:majorTickMark val="none"/>
        <c:minorTickMark val="none"/>
        <c:tickLblPos val="nextTo"/>
        <c:crossAx val="2158259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 b="1"/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PERBANDINGAN PERATUS KELULUSAN PELAJAR AUTOMOTIF  </a:t>
            </a:r>
          </a:p>
          <a:p>
            <a:pPr>
              <a:defRPr/>
            </a:pPr>
            <a:r>
              <a:rPr lang="en-US"/>
              <a:t>(ILP MERSING)</a:t>
            </a:r>
          </a:p>
        </c:rich>
      </c:tx>
      <c:layout>
        <c:manualLayout>
          <c:xMode val="edge"/>
          <c:yMode val="edge"/>
          <c:x val="0.18943915683011148"/>
          <c:y val="4.5988703633749517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'PERBANDINGAN 22015 12016 '!$H$4</c:f>
              <c:strCache>
                <c:ptCount val="1"/>
                <c:pt idx="0">
                  <c:v>2/2015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77.1%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70.0%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91.2%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'PERBANDINGAN 22015 12016 '!$G$5:$G$8</c:f>
              <c:strCache>
                <c:ptCount val="4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</c:strCache>
            </c:strRef>
          </c:cat>
          <c:val>
            <c:numRef>
              <c:f>'PERBANDINGAN 22015 12016 '!$H$5:$H$8</c:f>
              <c:numCache>
                <c:formatCode>0.0</c:formatCode>
                <c:ptCount val="4"/>
                <c:pt idx="0">
                  <c:v>77.099999999999994</c:v>
                </c:pt>
                <c:pt idx="1">
                  <c:v>70</c:v>
                </c:pt>
                <c:pt idx="2">
                  <c:v>91.2</c:v>
                </c:pt>
                <c:pt idx="3">
                  <c:v>0</c:v>
                </c:pt>
              </c:numCache>
            </c:numRef>
          </c:val>
        </c:ser>
        <c:ser>
          <c:idx val="2"/>
          <c:order val="1"/>
          <c:tx>
            <c:strRef>
              <c:f>'PERBANDINGAN 22015 12016 '!$I$4</c:f>
              <c:strCache>
                <c:ptCount val="1"/>
                <c:pt idx="0">
                  <c:v>1/2016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100%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91.2%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90%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93.9%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'PERBANDINGAN 22015 12016 '!$G$5:$G$8</c:f>
              <c:strCache>
                <c:ptCount val="4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</c:strCache>
            </c:strRef>
          </c:cat>
          <c:val>
            <c:numRef>
              <c:f>'PERBANDINGAN 22015 12016 '!$I$5:$I$8</c:f>
              <c:numCache>
                <c:formatCode>General</c:formatCode>
                <c:ptCount val="4"/>
                <c:pt idx="0">
                  <c:v>100</c:v>
                </c:pt>
                <c:pt idx="1">
                  <c:v>91.2</c:v>
                </c:pt>
                <c:pt idx="2">
                  <c:v>90</c:v>
                </c:pt>
                <c:pt idx="3">
                  <c:v>93.9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1004672"/>
        <c:axId val="21006208"/>
      </c:barChart>
      <c:catAx>
        <c:axId val="21004672"/>
        <c:scaling>
          <c:orientation val="minMax"/>
        </c:scaling>
        <c:delete val="0"/>
        <c:axPos val="b"/>
        <c:majorTickMark val="none"/>
        <c:minorTickMark val="none"/>
        <c:tickLblPos val="nextTo"/>
        <c:crossAx val="21006208"/>
        <c:crosses val="autoZero"/>
        <c:auto val="1"/>
        <c:lblAlgn val="ctr"/>
        <c:lblOffset val="100"/>
        <c:noMultiLvlLbl val="0"/>
      </c:catAx>
      <c:valAx>
        <c:axId val="21006208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2100467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40551629015751223"/>
          <c:y val="0.17757910789486461"/>
          <c:w val="0.19989990650264475"/>
          <c:h val="5.043466238053265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500" b="1"/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PERBANDINGAN PERATUS KELULUSAN PELAJAR AUTOMOTIF 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(</a:t>
            </a:r>
            <a:r>
              <a:rPr lang="en-US" dirty="0"/>
              <a:t>ILP KOTA BHARU)</a:t>
            </a:r>
          </a:p>
        </c:rich>
      </c:tx>
      <c:layout>
        <c:manualLayout>
          <c:xMode val="edge"/>
          <c:yMode val="edge"/>
          <c:x val="0.14094621389513382"/>
          <c:y val="7.9435033549203712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'PERBANDINGAN 22015 12016 '!$R$4</c:f>
              <c:strCache>
                <c:ptCount val="1"/>
                <c:pt idx="0">
                  <c:v>2/2015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98.0%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81.0%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100.0%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100.0%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'PERBANDINGAN 22015 12016 '!$Q$5:$Q$8</c:f>
              <c:strCache>
                <c:ptCount val="4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</c:strCache>
            </c:strRef>
          </c:cat>
          <c:val>
            <c:numRef>
              <c:f>'PERBANDINGAN 22015 12016 '!$R$5:$R$8</c:f>
              <c:numCache>
                <c:formatCode>0.0</c:formatCode>
                <c:ptCount val="4"/>
                <c:pt idx="0">
                  <c:v>98</c:v>
                </c:pt>
                <c:pt idx="1">
                  <c:v>81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ser>
          <c:idx val="2"/>
          <c:order val="1"/>
          <c:tx>
            <c:strRef>
              <c:f>'PERBANDINGAN 22015 12016 '!$S$4</c:f>
              <c:strCache>
                <c:ptCount val="1"/>
                <c:pt idx="0">
                  <c:v>1/2016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100.0%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100.0%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100.0%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100.0%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'PERBANDINGAN 22015 12016 '!$Q$5:$Q$8</c:f>
              <c:strCache>
                <c:ptCount val="4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</c:strCache>
            </c:strRef>
          </c:cat>
          <c:val>
            <c:numRef>
              <c:f>'PERBANDINGAN 22015 12016 '!$S$5:$S$8</c:f>
              <c:numCache>
                <c:formatCode>0.0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1148800"/>
        <c:axId val="21150336"/>
      </c:barChart>
      <c:catAx>
        <c:axId val="21148800"/>
        <c:scaling>
          <c:orientation val="minMax"/>
        </c:scaling>
        <c:delete val="0"/>
        <c:axPos val="b"/>
        <c:majorTickMark val="none"/>
        <c:minorTickMark val="none"/>
        <c:tickLblPos val="nextTo"/>
        <c:crossAx val="21150336"/>
        <c:crosses val="autoZero"/>
        <c:auto val="1"/>
        <c:lblAlgn val="ctr"/>
        <c:lblOffset val="100"/>
        <c:noMultiLvlLbl val="0"/>
      </c:catAx>
      <c:valAx>
        <c:axId val="21150336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2114880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40414971585476911"/>
          <c:y val="0.17339831665543284"/>
          <c:w val="0.19989990650264475"/>
          <c:h val="5.043466238053265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500" b="1"/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PERBANDINGAN PERATUS KELULUSAN PELAJAR AUTOMOTIF (ILP JITRA)</a:t>
            </a:r>
          </a:p>
        </c:rich>
      </c:tx>
      <c:layout>
        <c:manualLayout>
          <c:xMode val="edge"/>
          <c:yMode val="edge"/>
          <c:x val="0.13474196656068005"/>
          <c:y val="7.9435033549203712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'PERBANDINGAN 22015 12016 '!$M$13</c:f>
              <c:strCache>
                <c:ptCount val="1"/>
                <c:pt idx="0">
                  <c:v>2/2015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100.0%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100.0%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100.0%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100.0%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'PERBANDINGAN 22015 12016 '!$L$14:$L$17</c:f>
              <c:strCache>
                <c:ptCount val="4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</c:strCache>
            </c:strRef>
          </c:cat>
          <c:val>
            <c:numRef>
              <c:f>'PERBANDINGAN 22015 12016 '!$M$14:$M$17</c:f>
              <c:numCache>
                <c:formatCode>0.0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ser>
          <c:idx val="2"/>
          <c:order val="1"/>
          <c:tx>
            <c:strRef>
              <c:f>'PERBANDINGAN 22015 12016 '!$N$13</c:f>
              <c:strCache>
                <c:ptCount val="1"/>
                <c:pt idx="0">
                  <c:v>1/2016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100.0%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98.6%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100.0%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100.0%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'PERBANDINGAN 22015 12016 '!$L$14:$L$17</c:f>
              <c:strCache>
                <c:ptCount val="4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</c:strCache>
            </c:strRef>
          </c:cat>
          <c:val>
            <c:numRef>
              <c:f>'PERBANDINGAN 22015 12016 '!$N$14:$N$17</c:f>
              <c:numCache>
                <c:formatCode>0.0</c:formatCode>
                <c:ptCount val="4"/>
                <c:pt idx="0">
                  <c:v>100</c:v>
                </c:pt>
                <c:pt idx="1">
                  <c:v>98.6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2241664"/>
        <c:axId val="22243200"/>
      </c:barChart>
      <c:catAx>
        <c:axId val="22241664"/>
        <c:scaling>
          <c:orientation val="minMax"/>
        </c:scaling>
        <c:delete val="0"/>
        <c:axPos val="b"/>
        <c:majorTickMark val="none"/>
        <c:minorTickMark val="none"/>
        <c:tickLblPos val="nextTo"/>
        <c:crossAx val="22243200"/>
        <c:crosses val="autoZero"/>
        <c:auto val="1"/>
        <c:lblAlgn val="ctr"/>
        <c:lblOffset val="100"/>
        <c:noMultiLvlLbl val="0"/>
      </c:catAx>
      <c:valAx>
        <c:axId val="2224320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2224166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4000499929465397"/>
          <c:y val="0.15045630702809115"/>
          <c:w val="0.19989990650264475"/>
          <c:h val="5.043466238053265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500" b="1"/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PERBANDINGAN PERATUS KELULUSAN PELAJAR AUTOMOTIF 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(</a:t>
            </a:r>
            <a:r>
              <a:rPr lang="en-US" dirty="0"/>
              <a:t>ILP KOTA KINABALU)</a:t>
            </a:r>
          </a:p>
        </c:rich>
      </c:tx>
      <c:layout>
        <c:manualLayout>
          <c:xMode val="edge"/>
          <c:yMode val="edge"/>
          <c:x val="0.16417797704176693"/>
          <c:y val="6.8175019313002072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'PERBANDINGAN 22015 12016 '!$C$13</c:f>
              <c:strCache>
                <c:ptCount val="1"/>
                <c:pt idx="0">
                  <c:v>2/2015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100%</a:t>
                    </a:r>
                  </a:p>
                </c:rich>
              </c:tx>
              <c:numFmt formatCode="0.00%" sourceLinked="0"/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96.6%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100%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88.5%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'PERBANDINGAN 22015 12016 '!$B$14:$B$17</c:f>
              <c:strCache>
                <c:ptCount val="4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</c:strCache>
            </c:strRef>
          </c:cat>
          <c:val>
            <c:numRef>
              <c:f>'PERBANDINGAN 22015 12016 '!$C$14:$C$17</c:f>
              <c:numCache>
                <c:formatCode>0.0</c:formatCode>
                <c:ptCount val="4"/>
                <c:pt idx="0">
                  <c:v>100</c:v>
                </c:pt>
                <c:pt idx="1">
                  <c:v>96.6</c:v>
                </c:pt>
                <c:pt idx="2">
                  <c:v>100</c:v>
                </c:pt>
                <c:pt idx="3">
                  <c:v>88.5</c:v>
                </c:pt>
              </c:numCache>
            </c:numRef>
          </c:val>
        </c:ser>
        <c:ser>
          <c:idx val="2"/>
          <c:order val="1"/>
          <c:tx>
            <c:strRef>
              <c:f>'PERBANDINGAN 22015 12016 '!$D$13</c:f>
              <c:strCache>
                <c:ptCount val="1"/>
                <c:pt idx="0">
                  <c:v>1/2016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100%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100%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100%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100%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'PERBANDINGAN 22015 12016 '!$B$14:$B$17</c:f>
              <c:strCache>
                <c:ptCount val="4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</c:strCache>
            </c:strRef>
          </c:cat>
          <c:val>
            <c:numRef>
              <c:f>'PERBANDINGAN 22015 12016 '!$D$14:$D$17</c:f>
              <c:numCache>
                <c:formatCode>0.0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32821376"/>
        <c:axId val="132823296"/>
      </c:barChart>
      <c:catAx>
        <c:axId val="132821376"/>
        <c:scaling>
          <c:orientation val="minMax"/>
        </c:scaling>
        <c:delete val="0"/>
        <c:axPos val="b"/>
        <c:majorTickMark val="none"/>
        <c:minorTickMark val="none"/>
        <c:tickLblPos val="nextTo"/>
        <c:crossAx val="132823296"/>
        <c:crosses val="autoZero"/>
        <c:auto val="1"/>
        <c:lblAlgn val="ctr"/>
        <c:lblOffset val="100"/>
        <c:noMultiLvlLbl val="0"/>
      </c:catAx>
      <c:valAx>
        <c:axId val="132823296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132821376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39731684434105347"/>
          <c:y val="0.16103765925601549"/>
          <c:w val="0.19989990650264475"/>
          <c:h val="4.9843893683407962E-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500" b="1"/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B5D7B-E99E-4388-923F-EFCD76F41D18}" type="datetimeFigureOut">
              <a:rPr lang="en-US" smtClean="0"/>
              <a:t>30/8/2016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F1278-E162-4689-85C8-2D4132977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6104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BADA1D-31BF-4452-B059-5A6620303257}" type="datetimeFigureOut">
              <a:rPr lang="en-US" smtClean="0"/>
              <a:t>30/8/2016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603BEA-E98A-469B-8B19-232CDEB10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26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30/8/2016</a:t>
            </a:fld>
            <a:endParaRPr lang="en-MY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30/8/2016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30/8/2016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30/8/2016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30/8/2016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MY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30/8/2016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30/8/2016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30/8/2016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30/8/2016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30/8/2016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30/8/2016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67A9624-4D0B-424A-AE6A-A8267077BB3E}" type="datetimeFigureOut">
              <a:rPr lang="en-MY" smtClean="0"/>
              <a:t>30/8/2016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MY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94868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MY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PEMBENTANGAN KEPUTUSAN PEPERIKSAAN AKHIR BAGI SESI 1/2016</a:t>
            </a:r>
            <a:endParaRPr lang="en-MY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MY" dirty="0" smtClean="0">
                <a:ln>
                  <a:solidFill>
                    <a:schemeClr val="accent6">
                      <a:lumMod val="25000"/>
                    </a:schemeClr>
                  </a:solidFill>
                </a:ln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JAWATANKUASA KEPAKARAN AUTOMOTIF</a:t>
            </a:r>
            <a:endParaRPr lang="en-MY" dirty="0">
              <a:ln>
                <a:solidFill>
                  <a:schemeClr val="accent6">
                    <a:lumMod val="25000"/>
                  </a:schemeClr>
                </a:solidFill>
              </a:ln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2741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93610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MY" sz="28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PERBANDINGAN KEPUTUSAN DENGAN SESI </a:t>
            </a:r>
            <a:br>
              <a:rPr lang="en-MY" sz="28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</a:br>
            <a:r>
              <a:rPr lang="en-MY" sz="28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2/2015 &amp; 1/2016 </a:t>
            </a:r>
            <a:endParaRPr lang="en-MY" sz="28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986298"/>
              </p:ext>
            </p:extLst>
          </p:nvPr>
        </p:nvGraphicFramePr>
        <p:xfrm>
          <a:off x="21275" y="705470"/>
          <a:ext cx="9293311" cy="6147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2447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772400" cy="77809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MAKLUMBALAS PENGAJAR AUTOMOTIF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844221887"/>
              </p:ext>
            </p:extLst>
          </p:nvPr>
        </p:nvGraphicFramePr>
        <p:xfrm>
          <a:off x="251520" y="764704"/>
          <a:ext cx="8712968" cy="5743217"/>
        </p:xfrm>
        <a:graphic>
          <a:graphicData uri="http://schemas.openxmlformats.org/drawingml/2006/table">
            <a:tbl>
              <a:tblPr/>
              <a:tblGrid>
                <a:gridCol w="4356484"/>
                <a:gridCol w="4356484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i="0" u="sng" dirty="0" smtClean="0">
                          <a:effectLst/>
                          <a:latin typeface="Times New Roman"/>
                          <a:cs typeface="Times New Roman"/>
                        </a:rPr>
                        <a:t>MAKLUMAT DARI PEGAWAI-PEGAWAI  ILP</a:t>
                      </a:r>
                      <a:r>
                        <a:rPr lang="en-GB" sz="1600" b="1" i="0" u="sng" baseline="0" dirty="0" smtClean="0">
                          <a:effectLst/>
                          <a:latin typeface="Times New Roman"/>
                          <a:cs typeface="Times New Roman"/>
                        </a:rPr>
                        <a:t>  MERSING</a:t>
                      </a:r>
                      <a:endParaRPr lang="en-US" sz="1600" b="1" i="0" u="sng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76200" marR="76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i="0" u="sng" dirty="0" smtClean="0">
                          <a:effectLst/>
                          <a:latin typeface="Times New Roman"/>
                          <a:cs typeface="Times New Roman"/>
                        </a:rPr>
                        <a:t>MAKLUMAT DARI PEGAWAI-PEGAWAI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i="0" u="sng" dirty="0" smtClean="0">
                          <a:effectLst/>
                          <a:latin typeface="Times New Roman"/>
                          <a:cs typeface="Times New Roman"/>
                        </a:rPr>
                        <a:t>ILP</a:t>
                      </a:r>
                      <a:r>
                        <a:rPr lang="en-GB" sz="1600" b="1" i="0" u="sng" baseline="0" dirty="0" smtClean="0">
                          <a:effectLst/>
                          <a:latin typeface="Times New Roman"/>
                          <a:cs typeface="Times New Roman"/>
                        </a:rPr>
                        <a:t> JITRA</a:t>
                      </a:r>
                      <a:endParaRPr lang="en-US" sz="1600" b="1" i="0" u="sng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76200" marR="76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</a:tr>
              <a:tr h="5255537">
                <a:tc>
                  <a:txBody>
                    <a:bodyPr/>
                    <a:lstStyle/>
                    <a:p>
                      <a:pPr>
                        <a:lnSpc>
                          <a:spcPts val="600"/>
                        </a:lnSpc>
                        <a:spcAft>
                          <a:spcPts val="0"/>
                        </a:spcAft>
                      </a:pPr>
                      <a:r>
                        <a:rPr lang="ms-MY" sz="1100" noProof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ms-MY" sz="1200" noProof="0" dirty="0" smtClean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290"/>
                        </a:spcAft>
                      </a:pPr>
                      <a:r>
                        <a:rPr lang="ms-MY" sz="2000" noProof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ms-MY" sz="2000" noProof="0" dirty="0" smtClean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  <a:p>
                      <a:pPr marL="228600" indent="-228600">
                        <a:spcAft>
                          <a:spcPts val="290"/>
                        </a:spcAft>
                        <a:buFont typeface="+mj-lt"/>
                        <a:buAutoNum type="arabicPeriod"/>
                      </a:pPr>
                      <a:r>
                        <a:rPr lang="ms-MY" sz="2000" noProof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Kualiti</a:t>
                      </a:r>
                      <a:r>
                        <a:rPr lang="ms-MY" sz="2000" baseline="0" noProof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keberkesanan pengajaran sedikit terganggu disebabkan oleh pertukaran pengajar dan pegawai berkursus Pedagogy.</a:t>
                      </a:r>
                    </a:p>
                    <a:p>
                      <a:pPr marL="228600" indent="-228600">
                        <a:spcAft>
                          <a:spcPts val="290"/>
                        </a:spcAft>
                        <a:buFont typeface="+mj-lt"/>
                        <a:buAutoNum type="arabicPeriod"/>
                      </a:pPr>
                      <a:r>
                        <a:rPr lang="ms-MY" sz="2000" baseline="0" noProof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Bahan Guna Habis sangat terhad dan tidak dibekalkan menyebabkan proses persediaan dan penilaian peperiksaan akhir terjejas.</a:t>
                      </a:r>
                    </a:p>
                    <a:p>
                      <a:pPr marL="228600" indent="-228600">
                        <a:spcAft>
                          <a:spcPts val="290"/>
                        </a:spcAft>
                        <a:buFont typeface="+mj-lt"/>
                        <a:buAutoNum type="arabicPeriod"/>
                      </a:pPr>
                      <a:r>
                        <a:rPr lang="ms-MY" sz="2000" baseline="0" noProof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Peralatan di bengkel sangat uzur dan tidak diganti dengan yang baru.</a:t>
                      </a:r>
                    </a:p>
                    <a:p>
                      <a:pPr marL="228600" indent="-228600">
                        <a:spcAft>
                          <a:spcPts val="290"/>
                        </a:spcAft>
                        <a:buFont typeface="+mj-lt"/>
                        <a:buAutoNum type="arabicPeriod"/>
                      </a:pPr>
                      <a:r>
                        <a:rPr lang="ms-MY" sz="2000" baseline="0" noProof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Peralatan latihan tidak diselenggara walaupun aduan telah dibuat beberapa kali.</a:t>
                      </a:r>
                      <a:endParaRPr lang="ms-MY" sz="2000" noProof="0" dirty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600"/>
                        </a:lnSpc>
                        <a:spcAft>
                          <a:spcPts val="0"/>
                        </a:spcAft>
                      </a:pPr>
                      <a:r>
                        <a:rPr lang="ms-MY" sz="1100" noProof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ms-MY" sz="1200" noProof="0" dirty="0" smtClean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290"/>
                        </a:spcAft>
                      </a:pPr>
                      <a:r>
                        <a:rPr lang="ms-MY" sz="1100" noProof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290"/>
                        </a:spcAft>
                      </a:pPr>
                      <a:endParaRPr lang="ms-MY" sz="1200" noProof="0" dirty="0" smtClean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  <a:p>
                      <a:pPr marL="228600" lvl="0" indent="-228600" algn="just">
                        <a:spcAft>
                          <a:spcPts val="290"/>
                        </a:spcAft>
                        <a:buFont typeface="+mj-lt"/>
                        <a:buAutoNum type="arabicPeriod"/>
                      </a:pPr>
                      <a:r>
                        <a:rPr lang="ms-MY" sz="2000" noProof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Soalan amali yang dibuat mestilah menyatakan model kenderaan untuk memudahkan perjalanan peperiksaan akhir amali.</a:t>
                      </a:r>
                      <a:endParaRPr lang="ms-MY" sz="2000" noProof="0" dirty="0" smtClean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  <a:p>
                      <a:pPr marL="228600" lvl="0" indent="-228600" algn="just">
                        <a:spcAft>
                          <a:spcPts val="290"/>
                        </a:spcAft>
                        <a:buFont typeface="+mj-lt"/>
                        <a:buAutoNum type="arabicPeriod" startAt="2"/>
                      </a:pPr>
                      <a:r>
                        <a:rPr lang="ms-MY" sz="2000" noProof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Peralatan latihan di guna terlalu lama dan tidak diganti dengan yang baru.</a:t>
                      </a:r>
                      <a:endParaRPr lang="ms-MY" sz="2000" noProof="0" dirty="0" smtClean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  <a:p>
                      <a:pPr marL="228600" lvl="0" indent="-228600" algn="just">
                        <a:spcAft>
                          <a:spcPts val="290"/>
                        </a:spcAft>
                        <a:buFont typeface="+mj-lt"/>
                        <a:buAutoNum type="arabicPeriod" startAt="2"/>
                      </a:pPr>
                      <a:r>
                        <a:rPr lang="ms-MY" sz="2000" noProof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Perlukan pertambahan kenderaan terutamanya melibatkan Modul Elektrikal dan Engine Management.</a:t>
                      </a:r>
                      <a:endParaRPr lang="ms-MY" sz="2000" noProof="0" dirty="0" smtClean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  <a:p>
                      <a:pPr marL="228600" algn="just">
                        <a:spcAft>
                          <a:spcPts val="290"/>
                        </a:spcAft>
                      </a:pPr>
                      <a:r>
                        <a:rPr lang="ms-MY" sz="2000" noProof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ms-MY" sz="2000" noProof="0" dirty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0181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772400" cy="778098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LAPORAN PEGAWAI NAZIRAN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51259535"/>
              </p:ext>
            </p:extLst>
          </p:nvPr>
        </p:nvGraphicFramePr>
        <p:xfrm>
          <a:off x="251520" y="764704"/>
          <a:ext cx="8712968" cy="5743217"/>
        </p:xfrm>
        <a:graphic>
          <a:graphicData uri="http://schemas.openxmlformats.org/drawingml/2006/table">
            <a:tbl>
              <a:tblPr/>
              <a:tblGrid>
                <a:gridCol w="4248472"/>
                <a:gridCol w="4464496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i="0" u="sng" dirty="0" smtClean="0">
                          <a:effectLst/>
                          <a:latin typeface="Times New Roman"/>
                          <a:cs typeface="Times New Roman"/>
                        </a:rPr>
                        <a:t>MAKLUMAT DARI PEGAWA</a:t>
                      </a:r>
                      <a:r>
                        <a:rPr lang="en-GB" sz="1600" b="1" i="0" u="sng" baseline="0" dirty="0" smtClean="0">
                          <a:effectLst/>
                          <a:latin typeface="Times New Roman"/>
                          <a:cs typeface="Times New Roman"/>
                        </a:rPr>
                        <a:t>I NAZIRAN</a:t>
                      </a:r>
                      <a:r>
                        <a:rPr lang="en-GB" sz="1600" b="1" i="0" u="sng" dirty="0" smtClean="0">
                          <a:effectLst/>
                          <a:latin typeface="Times New Roman"/>
                          <a:cs typeface="Times New Roman"/>
                        </a:rPr>
                        <a:t>  ILP</a:t>
                      </a:r>
                      <a:r>
                        <a:rPr lang="en-GB" sz="1600" b="1" i="0" u="sng" baseline="0" dirty="0" smtClean="0">
                          <a:effectLst/>
                          <a:latin typeface="Times New Roman"/>
                          <a:cs typeface="Times New Roman"/>
                        </a:rPr>
                        <a:t>  MERSING (EN. ROSTAM B. HAMZAH)</a:t>
                      </a:r>
                      <a:endParaRPr lang="en-US" sz="1600" b="1" i="0" u="sng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76200" marR="76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i="0" u="sng" dirty="0" smtClean="0">
                          <a:effectLst/>
                          <a:latin typeface="Times New Roman"/>
                          <a:cs typeface="Times New Roman"/>
                        </a:rPr>
                        <a:t>MAKLUMAT DARI PEGAWAI</a:t>
                      </a:r>
                      <a:r>
                        <a:rPr lang="en-GB" sz="1600" b="1" i="0" u="sng" baseline="0" dirty="0" smtClean="0">
                          <a:effectLst/>
                          <a:latin typeface="Times New Roman"/>
                          <a:cs typeface="Times New Roman"/>
                        </a:rPr>
                        <a:t> NAZIRAN</a:t>
                      </a:r>
                      <a:endParaRPr lang="en-GB" sz="1600" b="1" i="0" u="sng" dirty="0" smtClean="0">
                        <a:effectLst/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i="0" u="sng" dirty="0" smtClean="0">
                          <a:effectLst/>
                          <a:latin typeface="Times New Roman"/>
                          <a:cs typeface="Times New Roman"/>
                        </a:rPr>
                        <a:t>ILP</a:t>
                      </a:r>
                      <a:r>
                        <a:rPr lang="en-GB" sz="1600" b="1" i="0" u="sng" baseline="0" dirty="0" smtClean="0">
                          <a:effectLst/>
                          <a:latin typeface="Times New Roman"/>
                          <a:cs typeface="Times New Roman"/>
                        </a:rPr>
                        <a:t> JITRA (TN. HJ OSMAN B. MOHAMMAD)</a:t>
                      </a:r>
                      <a:endParaRPr lang="en-US" sz="1600" b="1" i="0" u="sng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76200" marR="76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</a:tr>
              <a:tr h="5255537">
                <a:tc>
                  <a:txBody>
                    <a:bodyPr/>
                    <a:lstStyle/>
                    <a:p>
                      <a:pPr>
                        <a:lnSpc>
                          <a:spcPts val="600"/>
                        </a:lnSpc>
                        <a:spcAft>
                          <a:spcPts val="0"/>
                        </a:spcAft>
                      </a:pPr>
                      <a:r>
                        <a:rPr lang="ms-MY" sz="1100" noProof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ms-MY" sz="1200" noProof="0" dirty="0" smtClean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290"/>
                        </a:spcAft>
                      </a:pPr>
                      <a:r>
                        <a:rPr lang="ms-MY" sz="2000" noProof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ms-MY" sz="1400" noProof="0" dirty="0" smtClean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  <a:p>
                      <a:pPr marL="342900" indent="-342900" algn="just">
                        <a:spcAft>
                          <a:spcPts val="290"/>
                        </a:spcAft>
                        <a:buFont typeface="+mj-lt"/>
                        <a:buAutoNum type="arabicPeriod"/>
                      </a:pPr>
                      <a:r>
                        <a:rPr kumimoji="0" lang="fi-FI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Peperiksaan akhir amali dijalankan dengan baik</a:t>
                      </a:r>
                      <a:r>
                        <a:rPr kumimoji="0" lang="fi-FI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namun memerlukan penambahbaikan.</a:t>
                      </a:r>
                    </a:p>
                    <a:p>
                      <a:pPr marL="347663" indent="-347663" algn="just">
                        <a:spcAft>
                          <a:spcPts val="290"/>
                        </a:spcAft>
                        <a:buFont typeface="+mj-lt"/>
                        <a:buAutoNum type="arabicPeriod"/>
                      </a:pPr>
                      <a:r>
                        <a:rPr kumimoji="0" lang="fi-FI" sz="1600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Kurang persediaan sebelum, semasa dan selepas peperiksaan oleh pihak bengkel.</a:t>
                      </a:r>
                    </a:p>
                    <a:p>
                      <a:pPr marL="347663" indent="-347663" algn="just">
                        <a:spcAft>
                          <a:spcPts val="290"/>
                        </a:spcAft>
                        <a:buFont typeface="+mj-lt"/>
                        <a:buAutoNum type="arabicPeriod"/>
                      </a:pPr>
                      <a:r>
                        <a:rPr kumimoji="0" lang="fi-FI" sz="1600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Terdapat kemudahan/peralatan yang tidak dapat disediakn sedangkan ia merupakan perlatan wajib bagi melengkapkan tugasan amali.</a:t>
                      </a:r>
                    </a:p>
                    <a:p>
                      <a:pPr marL="347663" indent="-347663" algn="just">
                        <a:spcAft>
                          <a:spcPts val="290"/>
                        </a:spcAft>
                        <a:buFont typeface="+mj-lt"/>
                        <a:buAutoNum type="arabicPeriod"/>
                      </a:pPr>
                      <a:r>
                        <a:rPr kumimoji="0" lang="fi-FI" sz="1600" i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Engine On Stand </a:t>
                      </a:r>
                      <a:r>
                        <a:rPr kumimoji="0" lang="fi-FI" sz="1600" i="0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yang digunakan uzur dan hanya terdapat 5 sahaja yang boleh digunakan untuk menampung 30-40 pelajar.</a:t>
                      </a:r>
                    </a:p>
                    <a:p>
                      <a:pPr marL="347663" indent="-347663" algn="just">
                        <a:spcAft>
                          <a:spcPts val="290"/>
                        </a:spcAft>
                        <a:buFont typeface="+mj-lt"/>
                        <a:buAutoNum type="arabicPeriod"/>
                      </a:pPr>
                      <a:r>
                        <a:rPr kumimoji="0" lang="fi-FI" sz="1600" i="0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Pengajar perlu lebih terampil dari segi pengetahuan dan kemahiran.</a:t>
                      </a:r>
                    </a:p>
                    <a:p>
                      <a:pPr marL="347663" indent="-347663" algn="just">
                        <a:spcAft>
                          <a:spcPts val="290"/>
                        </a:spcAft>
                        <a:buFont typeface="+mj-lt"/>
                        <a:buAutoNum type="arabicPeriod"/>
                      </a:pPr>
                      <a:r>
                        <a:rPr kumimoji="0" lang="fi-FI" sz="1600" i="0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Penyediaan portfolio perlu diselaraskan agar keberkesanan sistem dipatuhi.</a:t>
                      </a:r>
                      <a:r>
                        <a:rPr kumimoji="0" lang="fi-FI" sz="1600" i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ms-MY" sz="1600" noProof="0" dirty="0" smtClean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600"/>
                        </a:lnSpc>
                        <a:spcAft>
                          <a:spcPts val="0"/>
                        </a:spcAft>
                      </a:pPr>
                      <a:r>
                        <a:rPr lang="ms-MY" sz="1100" noProof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ms-MY" sz="1200" noProof="0" dirty="0" smtClean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290"/>
                        </a:spcAft>
                      </a:pPr>
                      <a:r>
                        <a:rPr lang="ms-MY" sz="1100" noProof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algn="just">
                        <a:spcAft>
                          <a:spcPts val="290"/>
                        </a:spcAft>
                      </a:pPr>
                      <a:endParaRPr lang="ms-MY" sz="1200" noProof="0" dirty="0" smtClean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kumimoji="0" lang="fi-FI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Peperiksaan akhir amali dijalankan dengan baik</a:t>
                      </a:r>
                      <a:r>
                        <a:rPr kumimoji="0" lang="fi-FI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dan </a:t>
                      </a:r>
                      <a:r>
                        <a:rPr kumimoji="0" lang="fi-FI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Pegawai penilai (PP) telah membuat penilaian mengikut semua skema permarkahan yang telah disediakan.</a:t>
                      </a:r>
                      <a:endParaRPr kumimoji="0" lang="en-US" sz="16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kumimoji="0" lang="fi-FI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Keadaan fizikal bengkel yang sesuai untuk menjalankan peperiksaan amali di mana peperiksaan amali boleh di buat secara serentak.</a:t>
                      </a:r>
                      <a:endParaRPr kumimoji="0" lang="en-US" sz="16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kumimoji="0" lang="fi-FI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Tenaga pengajar tidak mempunyai sijil SKM walaupun telah lama berkhidmat di institut tersebut.</a:t>
                      </a:r>
                      <a:endParaRPr kumimoji="0" lang="en-US" sz="16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kumimoji="0" lang="en-US" sz="16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Kelengkapan</a:t>
                      </a: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peralatan</a:t>
                      </a: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yang </a:t>
                      </a:r>
                      <a:r>
                        <a:rPr kumimoji="0" lang="en-US" sz="16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mencukupi</a:t>
                      </a: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dan</a:t>
                      </a: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baik</a:t>
                      </a: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228600" algn="just">
                        <a:spcAft>
                          <a:spcPts val="290"/>
                        </a:spcAft>
                      </a:pPr>
                      <a:r>
                        <a:rPr lang="ms-MY" sz="2000" noProof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ms-MY" sz="2000" noProof="0" dirty="0">
                        <a:effectLst/>
                        <a:latin typeface="CG Times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0561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708920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en-US" sz="8800" b="1" dirty="0" smtClean="0"/>
              <a:t>TAMAT</a:t>
            </a:r>
            <a:endParaRPr 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3827012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MY" sz="4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BILANGAN CALON</a:t>
            </a:r>
            <a:endParaRPr lang="en-MY" sz="4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966196"/>
              </p:ext>
            </p:extLst>
          </p:nvPr>
        </p:nvGraphicFramePr>
        <p:xfrm>
          <a:off x="23101" y="1238250"/>
          <a:ext cx="9215438" cy="5619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5079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85010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MY" sz="26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PERBANDINGAN KEPUTUSAN DENGAN SESI </a:t>
            </a:r>
            <a:br>
              <a:rPr lang="en-MY" sz="26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</a:br>
            <a:r>
              <a:rPr lang="en-MY" sz="26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1/2014 HINGGA 1/2016</a:t>
            </a:r>
            <a:endParaRPr lang="en-MY" sz="26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18529"/>
              </p:ext>
            </p:extLst>
          </p:nvPr>
        </p:nvGraphicFramePr>
        <p:xfrm>
          <a:off x="0" y="980728"/>
          <a:ext cx="9293311" cy="5877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2799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72400" cy="64807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MY" sz="36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CALON LULUS 1/2016</a:t>
            </a:r>
            <a:endParaRPr lang="en-MY" sz="36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316521"/>
              </p:ext>
            </p:extLst>
          </p:nvPr>
        </p:nvGraphicFramePr>
        <p:xfrm>
          <a:off x="-143113" y="782595"/>
          <a:ext cx="9293311" cy="6075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2793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72400" cy="64807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MY" sz="36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CALON GAGAL 1/2016</a:t>
            </a:r>
            <a:endParaRPr lang="en-MY" sz="36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543171"/>
              </p:ext>
            </p:extLst>
          </p:nvPr>
        </p:nvGraphicFramePr>
        <p:xfrm>
          <a:off x="-122671" y="782595"/>
          <a:ext cx="9293311" cy="6075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2399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3068960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/>
              <a:t>PERBANDINGAN BAGI ILJTM YANG MEMPUNYAI PELAJAR GAGAL BAGI SESI 2/2015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57635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93610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MY" sz="28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PERBANDINGAN KEPUTUSAN DENGAN SESI </a:t>
            </a:r>
            <a:br>
              <a:rPr lang="en-MY" sz="28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</a:br>
            <a:r>
              <a:rPr lang="en-MY" sz="28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2/2015 &amp; 1/2016 </a:t>
            </a:r>
            <a:endParaRPr lang="en-MY" sz="28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027715"/>
              </p:ext>
            </p:extLst>
          </p:nvPr>
        </p:nvGraphicFramePr>
        <p:xfrm>
          <a:off x="0" y="782595"/>
          <a:ext cx="9293311" cy="6075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506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93610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MY" sz="28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PERBANDINGAN KEPUTUSAN DENGAN SESI </a:t>
            </a:r>
            <a:br>
              <a:rPr lang="en-MY" sz="28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</a:br>
            <a:r>
              <a:rPr lang="en-MY" sz="28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2/2015 &amp; 1/2016 </a:t>
            </a:r>
            <a:endParaRPr lang="en-MY" sz="28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247968"/>
              </p:ext>
            </p:extLst>
          </p:nvPr>
        </p:nvGraphicFramePr>
        <p:xfrm>
          <a:off x="-128464" y="782595"/>
          <a:ext cx="9293311" cy="6075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2447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93610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MY" sz="28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PERBANDINGAN KEPUTUSAN DENGAN SESI </a:t>
            </a:r>
            <a:br>
              <a:rPr lang="en-MY" sz="28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</a:br>
            <a:r>
              <a:rPr lang="en-MY" sz="28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2/2015 &amp; 1/2016 </a:t>
            </a:r>
            <a:endParaRPr lang="en-MY" sz="28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895703"/>
              </p:ext>
            </p:extLst>
          </p:nvPr>
        </p:nvGraphicFramePr>
        <p:xfrm>
          <a:off x="-3809" y="782595"/>
          <a:ext cx="9293311" cy="6075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2447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700</TotalTime>
  <Words>217</Words>
  <Application>Microsoft Office PowerPoint</Application>
  <PresentationFormat>On-screen Show (4:3)</PresentationFormat>
  <Paragraphs>99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Equity</vt:lpstr>
      <vt:lpstr>JAWATANKUASA KEPAKARAN AUTOMOTIF</vt:lpstr>
      <vt:lpstr>BILANGAN CALON</vt:lpstr>
      <vt:lpstr>PERBANDINGAN KEPUTUSAN DENGAN SESI  1/2014 HINGGA 1/2016</vt:lpstr>
      <vt:lpstr>CALON LULUS 1/2016</vt:lpstr>
      <vt:lpstr>CALON GAGAL 1/2016</vt:lpstr>
      <vt:lpstr>PERBANDINGAN BAGI ILJTM YANG MEMPUNYAI PELAJAR GAGAL BAGI SESI 2/2015</vt:lpstr>
      <vt:lpstr>PERBANDINGAN KEPUTUSAN DENGAN SESI  2/2015 &amp; 1/2016 </vt:lpstr>
      <vt:lpstr>PERBANDINGAN KEPUTUSAN DENGAN SESI  2/2015 &amp; 1/2016 </vt:lpstr>
      <vt:lpstr>PERBANDINGAN KEPUTUSAN DENGAN SESI  2/2015 &amp; 1/2016 </vt:lpstr>
      <vt:lpstr>PERBANDINGAN KEPUTUSAN DENGAN SESI  2/2015 &amp; 1/2016 </vt:lpstr>
      <vt:lpstr>MAKLUMBALAS PENGAJAR AUTOMOTIF</vt:lpstr>
      <vt:lpstr>LAPORAN PEGAWAI NAZIRAN</vt:lpstr>
      <vt:lpstr>TAMAT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JAWATANKUASA KEPAKARAN _________</dc:title>
  <dc:creator>noralize</dc:creator>
  <cp:lastModifiedBy>User</cp:lastModifiedBy>
  <cp:revision>37</cp:revision>
  <cp:lastPrinted>2016-08-30T06:50:57Z</cp:lastPrinted>
  <dcterms:created xsi:type="dcterms:W3CDTF">2015-07-14T14:08:58Z</dcterms:created>
  <dcterms:modified xsi:type="dcterms:W3CDTF">2016-08-30T06:51:12Z</dcterms:modified>
</cp:coreProperties>
</file>