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20B004-BCA8-499B-9530-63FDB2946C69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0FD573-133D-486A-ABE7-24F785140686}">
      <dgm:prSet phldrT="[Text]"/>
      <dgm:spPr/>
      <dgm:t>
        <a:bodyPr/>
        <a:lstStyle/>
        <a:p>
          <a:r>
            <a:rPr lang="en-US" dirty="0" err="1" smtClean="0"/>
            <a:t>Panduan</a:t>
          </a:r>
          <a:r>
            <a:rPr lang="en-US" dirty="0" smtClean="0"/>
            <a:t> </a:t>
          </a:r>
          <a:r>
            <a:rPr lang="en-US" dirty="0" err="1" smtClean="0"/>
            <a:t>Sistem</a:t>
          </a:r>
          <a:r>
            <a:rPr lang="en-US" dirty="0" smtClean="0"/>
            <a:t> </a:t>
          </a:r>
          <a:r>
            <a:rPr lang="en-US" dirty="0" err="1" smtClean="0"/>
            <a:t>Latihan</a:t>
          </a:r>
          <a:r>
            <a:rPr lang="en-US" dirty="0" smtClean="0"/>
            <a:t> </a:t>
          </a:r>
          <a:r>
            <a:rPr lang="en-US" dirty="0" err="1" smtClean="0"/>
            <a:t>Kemahiran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Penilaian</a:t>
          </a:r>
          <a:r>
            <a:rPr lang="en-US" dirty="0" smtClean="0"/>
            <a:t>    (</a:t>
          </a:r>
          <a:r>
            <a:rPr lang="en-US" dirty="0" err="1" smtClean="0"/>
            <a:t>Aliran</a:t>
          </a:r>
          <a:r>
            <a:rPr lang="en-US" dirty="0" smtClean="0"/>
            <a:t> </a:t>
          </a:r>
          <a:r>
            <a:rPr lang="en-US" dirty="0" err="1" smtClean="0"/>
            <a:t>Kemahiran</a:t>
          </a:r>
          <a:r>
            <a:rPr lang="en-US" dirty="0" smtClean="0"/>
            <a:t>)</a:t>
          </a:r>
        </a:p>
        <a:p>
          <a:r>
            <a:rPr lang="en-US" dirty="0" err="1" smtClean="0"/>
            <a:t>Versi</a:t>
          </a:r>
          <a:r>
            <a:rPr lang="en-US" dirty="0" smtClean="0"/>
            <a:t> : 9</a:t>
          </a:r>
          <a:endParaRPr lang="en-US" dirty="0"/>
        </a:p>
      </dgm:t>
    </dgm:pt>
    <dgm:pt modelId="{4BCDB93B-D949-47F0-B63F-A7DA9B368B96}" type="parTrans" cxnId="{3938C8FB-5538-4173-B818-3597994C75DD}">
      <dgm:prSet/>
      <dgm:spPr/>
      <dgm:t>
        <a:bodyPr/>
        <a:lstStyle/>
        <a:p>
          <a:endParaRPr lang="en-US"/>
        </a:p>
      </dgm:t>
    </dgm:pt>
    <dgm:pt modelId="{910FA0FC-E3D2-4ED0-B8ED-F82DD6C85000}" type="sibTrans" cxnId="{3938C8FB-5538-4173-B818-3597994C75DD}">
      <dgm:prSet/>
      <dgm:spPr/>
      <dgm:t>
        <a:bodyPr/>
        <a:lstStyle/>
        <a:p>
          <a:endParaRPr lang="en-US"/>
        </a:p>
      </dgm:t>
    </dgm:pt>
    <dgm:pt modelId="{B40B20E0-F34E-4B0F-8DC1-CF04DEE3AC80}">
      <dgm:prSet phldrT="[Text]"/>
      <dgm:spPr/>
      <dgm:t>
        <a:bodyPr/>
        <a:lstStyle/>
        <a:p>
          <a:r>
            <a:rPr lang="en-US" dirty="0" err="1" smtClean="0"/>
            <a:t>Panduan</a:t>
          </a:r>
          <a:r>
            <a:rPr lang="en-US" dirty="0" smtClean="0"/>
            <a:t> </a:t>
          </a:r>
          <a:r>
            <a:rPr lang="en-US" dirty="0" err="1" smtClean="0"/>
            <a:t>Sistem</a:t>
          </a:r>
          <a:r>
            <a:rPr lang="en-US" dirty="0" smtClean="0"/>
            <a:t> </a:t>
          </a:r>
          <a:r>
            <a:rPr lang="en-US" dirty="0" err="1" smtClean="0"/>
            <a:t>Latihan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Penilaian</a:t>
          </a:r>
          <a:r>
            <a:rPr lang="en-US" dirty="0" smtClean="0"/>
            <a:t>                    (DTK)</a:t>
          </a:r>
        </a:p>
        <a:p>
          <a:r>
            <a:rPr lang="en-US" dirty="0" err="1" smtClean="0"/>
            <a:t>Versi</a:t>
          </a:r>
          <a:r>
            <a:rPr lang="en-US" dirty="0" smtClean="0"/>
            <a:t> : 0</a:t>
          </a:r>
          <a:endParaRPr lang="en-US" dirty="0"/>
        </a:p>
      </dgm:t>
    </dgm:pt>
    <dgm:pt modelId="{429B9A86-D29E-44A2-B343-A0E43EDBF3FD}" type="parTrans" cxnId="{3C2BA00D-AA13-4A65-A124-492EA754B9E1}">
      <dgm:prSet/>
      <dgm:spPr/>
      <dgm:t>
        <a:bodyPr/>
        <a:lstStyle/>
        <a:p>
          <a:endParaRPr lang="en-US"/>
        </a:p>
      </dgm:t>
    </dgm:pt>
    <dgm:pt modelId="{5175537B-1BDB-4ABD-A0F0-349A2CE0E92E}" type="sibTrans" cxnId="{3C2BA00D-AA13-4A65-A124-492EA754B9E1}">
      <dgm:prSet/>
      <dgm:spPr/>
      <dgm:t>
        <a:bodyPr/>
        <a:lstStyle/>
        <a:p>
          <a:endParaRPr lang="en-US"/>
        </a:p>
      </dgm:t>
    </dgm:pt>
    <dgm:pt modelId="{93B89F61-0E64-4B89-A5A6-AF4B305B1AE3}" type="pres">
      <dgm:prSet presAssocID="{FB20B004-BCA8-499B-9530-63FDB2946C6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B246E1D8-0AE1-4922-A4B0-3D193A3BEC4F}" type="pres">
      <dgm:prSet presAssocID="{CF0FD573-133D-486A-ABE7-24F785140686}" presName="node" presStyleLbl="node1" presStyleIdx="0" presStyleCnt="2" custLinFactNeighborX="-1089" custLinFactNeighborY="-51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D8A663-3D12-4FDD-805E-8A95E2B1B0E1}" type="pres">
      <dgm:prSet presAssocID="{910FA0FC-E3D2-4ED0-B8ED-F82DD6C85000}" presName="sibTrans" presStyleCnt="0"/>
      <dgm:spPr/>
    </dgm:pt>
    <dgm:pt modelId="{03B3868E-2E73-460B-886C-3DA5844913F0}" type="pres">
      <dgm:prSet presAssocID="{B40B20E0-F34E-4B0F-8DC1-CF04DEE3AC8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A41997-5624-463B-A009-C4ED5EC5950F}" type="presOf" srcId="{B40B20E0-F34E-4B0F-8DC1-CF04DEE3AC80}" destId="{03B3868E-2E73-460B-886C-3DA5844913F0}" srcOrd="0" destOrd="0" presId="urn:microsoft.com/office/officeart/2005/8/layout/default#1"/>
    <dgm:cxn modelId="{3C2BA00D-AA13-4A65-A124-492EA754B9E1}" srcId="{FB20B004-BCA8-499B-9530-63FDB2946C69}" destId="{B40B20E0-F34E-4B0F-8DC1-CF04DEE3AC80}" srcOrd="1" destOrd="0" parTransId="{429B9A86-D29E-44A2-B343-A0E43EDBF3FD}" sibTransId="{5175537B-1BDB-4ABD-A0F0-349A2CE0E92E}"/>
    <dgm:cxn modelId="{3938C8FB-5538-4173-B818-3597994C75DD}" srcId="{FB20B004-BCA8-499B-9530-63FDB2946C69}" destId="{CF0FD573-133D-486A-ABE7-24F785140686}" srcOrd="0" destOrd="0" parTransId="{4BCDB93B-D949-47F0-B63F-A7DA9B368B96}" sibTransId="{910FA0FC-E3D2-4ED0-B8ED-F82DD6C85000}"/>
    <dgm:cxn modelId="{7B5F7577-0D98-4E02-99E2-F99D76A5BB50}" type="presOf" srcId="{FB20B004-BCA8-499B-9530-63FDB2946C69}" destId="{93B89F61-0E64-4B89-A5A6-AF4B305B1AE3}" srcOrd="0" destOrd="0" presId="urn:microsoft.com/office/officeart/2005/8/layout/default#1"/>
    <dgm:cxn modelId="{A4EE8F67-0122-4E88-BB40-1600F27B9711}" type="presOf" srcId="{CF0FD573-133D-486A-ABE7-24F785140686}" destId="{B246E1D8-0AE1-4922-A4B0-3D193A3BEC4F}" srcOrd="0" destOrd="0" presId="urn:microsoft.com/office/officeart/2005/8/layout/default#1"/>
    <dgm:cxn modelId="{898CC694-AE3C-455C-8712-ECC85201DD36}" type="presParOf" srcId="{93B89F61-0E64-4B89-A5A6-AF4B305B1AE3}" destId="{B246E1D8-0AE1-4922-A4B0-3D193A3BEC4F}" srcOrd="0" destOrd="0" presId="urn:microsoft.com/office/officeart/2005/8/layout/default#1"/>
    <dgm:cxn modelId="{A8B8CEEA-3AE2-4941-8FB9-0BF597D128C2}" type="presParOf" srcId="{93B89F61-0E64-4B89-A5A6-AF4B305B1AE3}" destId="{A3D8A663-3D12-4FDD-805E-8A95E2B1B0E1}" srcOrd="1" destOrd="0" presId="urn:microsoft.com/office/officeart/2005/8/layout/default#1"/>
    <dgm:cxn modelId="{791288A8-F7AF-4143-9465-4FC9E2F6B544}" type="presParOf" srcId="{93B89F61-0E64-4B89-A5A6-AF4B305B1AE3}" destId="{03B3868E-2E73-460B-886C-3DA5844913F0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6E1D8-0AE1-4922-A4B0-3D193A3BEC4F}">
      <dsp:nvSpPr>
        <dsp:cNvPr id="0" name=""/>
        <dsp:cNvSpPr/>
      </dsp:nvSpPr>
      <dsp:spPr>
        <a:xfrm>
          <a:off x="643108" y="0"/>
          <a:ext cx="2693714" cy="1616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Panduan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Sistem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Latihan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Kemahiran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Penilaian</a:t>
          </a:r>
          <a:r>
            <a:rPr lang="en-US" sz="2000" kern="1200" dirty="0" smtClean="0"/>
            <a:t>    (</a:t>
          </a:r>
          <a:r>
            <a:rPr lang="en-US" sz="2000" kern="1200" dirty="0" err="1" smtClean="0"/>
            <a:t>Aliran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Kemahiran</a:t>
          </a:r>
          <a:r>
            <a:rPr lang="en-US" sz="2000" kern="1200" dirty="0" smtClean="0"/>
            <a:t>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Versi</a:t>
          </a:r>
          <a:r>
            <a:rPr lang="en-US" sz="2000" kern="1200" dirty="0" smtClean="0"/>
            <a:t> : 9</a:t>
          </a:r>
          <a:endParaRPr lang="en-US" sz="2000" kern="1200" dirty="0"/>
        </a:p>
      </dsp:txBody>
      <dsp:txXfrm>
        <a:off x="643108" y="0"/>
        <a:ext cx="2693714" cy="1616228"/>
      </dsp:txXfrm>
    </dsp:sp>
    <dsp:sp modelId="{03B3868E-2E73-460B-886C-3DA5844913F0}">
      <dsp:nvSpPr>
        <dsp:cNvPr id="0" name=""/>
        <dsp:cNvSpPr/>
      </dsp:nvSpPr>
      <dsp:spPr>
        <a:xfrm>
          <a:off x="672442" y="1887285"/>
          <a:ext cx="2693714" cy="1616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Panduan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Sistem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Latihan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Penilaian</a:t>
          </a:r>
          <a:r>
            <a:rPr lang="en-US" sz="2000" kern="1200" dirty="0" smtClean="0"/>
            <a:t>                    (DTK)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Versi</a:t>
          </a:r>
          <a:r>
            <a:rPr lang="en-US" sz="2000" kern="1200" dirty="0" smtClean="0"/>
            <a:t> : 0</a:t>
          </a:r>
          <a:endParaRPr lang="en-US" sz="2000" kern="1200" dirty="0"/>
        </a:p>
      </dsp:txBody>
      <dsp:txXfrm>
        <a:off x="672442" y="1887285"/>
        <a:ext cx="2693714" cy="1616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11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C66BC-EA3A-4A01-A842-030C7BFF1140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2C4F70-1C9F-4AF8-93F8-C6C96D9687B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4426997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11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86615-5641-4C6A-BDF8-60F09F5D5423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C698F-C1FA-4DC6-A4AD-5775D3FBB903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4187396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C698F-C1FA-4DC6-A4AD-5775D3FBB903}" type="slidenum">
              <a:rPr lang="en-MY" smtClean="0"/>
              <a:t>1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11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32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C8B1E26-5D11-4A1E-BD9A-CD0753EBFA1A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EDB438C-6DFE-43DB-A42D-F3F1FD3AE9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pPr algn="just"/>
            <a:r>
              <a:rPr lang="en-US" dirty="0" smtClean="0">
                <a:latin typeface="Adobe Gothic Std B" pitchFamily="34" charset="-128"/>
                <a:ea typeface="Adobe Gothic Std B" pitchFamily="34" charset="-128"/>
              </a:rPr>
              <a:t>PANDUAN SISTEM PENILAIAN ILJTM </a:t>
            </a:r>
            <a:endParaRPr lang="en-US" dirty="0"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1" dirty="0" err="1" smtClean="0">
                <a:solidFill>
                  <a:schemeClr val="tx1"/>
                </a:solidFill>
                <a:latin typeface="Trebuchet MS" pitchFamily="34" charset="0"/>
                <a:ea typeface="Adobe Gothic Std B" pitchFamily="34" charset="-128"/>
                <a:cs typeface="Consolas" pitchFamily="49" charset="0"/>
              </a:rPr>
              <a:t>Mesyuarat</a:t>
            </a:r>
            <a:r>
              <a:rPr lang="en-US" sz="2000" b="1" dirty="0" smtClean="0">
                <a:solidFill>
                  <a:schemeClr val="tx1"/>
                </a:solidFill>
                <a:latin typeface="Trebuchet MS" pitchFamily="34" charset="0"/>
                <a:ea typeface="Adobe Gothic Std B" pitchFamily="34" charset="-128"/>
                <a:cs typeface="Consolas" pitchFamily="49" charset="0"/>
              </a:rPr>
              <a:t> JK </a:t>
            </a:r>
            <a:r>
              <a:rPr lang="en-US" sz="2000" b="1" dirty="0" err="1" smtClean="0">
                <a:solidFill>
                  <a:schemeClr val="tx1"/>
                </a:solidFill>
                <a:latin typeface="Trebuchet MS" pitchFamily="34" charset="0"/>
                <a:ea typeface="Adobe Gothic Std B" pitchFamily="34" charset="-128"/>
                <a:cs typeface="Consolas" pitchFamily="49" charset="0"/>
              </a:rPr>
              <a:t>Peperiksaan</a:t>
            </a:r>
            <a:r>
              <a:rPr lang="en-US" sz="2000" b="1" dirty="0" smtClean="0">
                <a:solidFill>
                  <a:schemeClr val="tx1"/>
                </a:solidFill>
                <a:latin typeface="Trebuchet MS" pitchFamily="34" charset="0"/>
                <a:ea typeface="Adobe Gothic Std B" pitchFamily="34" charset="-128"/>
                <a:cs typeface="Consolas" pitchFamily="49" charset="0"/>
              </a:rPr>
              <a:t> &amp; </a:t>
            </a:r>
            <a:r>
              <a:rPr lang="en-US" sz="2000" b="1" dirty="0" err="1" smtClean="0">
                <a:solidFill>
                  <a:schemeClr val="tx1"/>
                </a:solidFill>
                <a:latin typeface="Trebuchet MS" pitchFamily="34" charset="0"/>
                <a:ea typeface="Adobe Gothic Std B" pitchFamily="34" charset="-128"/>
                <a:cs typeface="Consolas" pitchFamily="49" charset="0"/>
              </a:rPr>
              <a:t>Persijilan</a:t>
            </a:r>
            <a:r>
              <a:rPr lang="en-US" sz="2000" b="1" dirty="0" smtClean="0">
                <a:solidFill>
                  <a:schemeClr val="tx1"/>
                </a:solidFill>
                <a:latin typeface="Trebuchet MS" pitchFamily="34" charset="0"/>
                <a:ea typeface="Adobe Gothic Std B" pitchFamily="34" charset="-128"/>
                <a:cs typeface="Consolas" pitchFamily="49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Trebuchet MS" pitchFamily="34" charset="0"/>
                <a:ea typeface="Adobe Gothic Std B" pitchFamily="34" charset="-128"/>
                <a:cs typeface="Consolas" pitchFamily="49" charset="0"/>
              </a:rPr>
              <a:t>Bil</a:t>
            </a:r>
            <a:r>
              <a:rPr lang="en-US" sz="2000" b="1" dirty="0" smtClean="0">
                <a:solidFill>
                  <a:schemeClr val="tx1"/>
                </a:solidFill>
                <a:latin typeface="Trebuchet MS" pitchFamily="34" charset="0"/>
                <a:ea typeface="Adobe Gothic Std B" pitchFamily="34" charset="-128"/>
                <a:cs typeface="Consolas" pitchFamily="49" charset="0"/>
              </a:rPr>
              <a:t> 2/2015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rebuchet MS" pitchFamily="34" charset="0"/>
                <a:ea typeface="Adobe Gothic Std B" pitchFamily="34" charset="-128"/>
                <a:cs typeface="Consolas" pitchFamily="49" charset="0"/>
              </a:rPr>
              <a:t>18 – 19 </a:t>
            </a:r>
            <a:r>
              <a:rPr lang="en-US" sz="2000" b="1" dirty="0" err="1" smtClean="0">
                <a:solidFill>
                  <a:schemeClr val="tx1"/>
                </a:solidFill>
                <a:latin typeface="Trebuchet MS" pitchFamily="34" charset="0"/>
                <a:ea typeface="Adobe Gothic Std B" pitchFamily="34" charset="-128"/>
                <a:cs typeface="Consolas" pitchFamily="49" charset="0"/>
              </a:rPr>
              <a:t>Ogos</a:t>
            </a:r>
            <a:r>
              <a:rPr lang="en-US" sz="2000" b="1" dirty="0" smtClean="0">
                <a:solidFill>
                  <a:schemeClr val="tx1"/>
                </a:solidFill>
                <a:latin typeface="Trebuchet MS" pitchFamily="34" charset="0"/>
                <a:ea typeface="Adobe Gothic Std B" pitchFamily="34" charset="-128"/>
                <a:cs typeface="Consolas" pitchFamily="49" charset="0"/>
              </a:rPr>
              <a:t> 2015</a:t>
            </a:r>
            <a:endParaRPr lang="en-US" b="1" dirty="0">
              <a:solidFill>
                <a:schemeClr val="tx1"/>
              </a:solidFill>
              <a:latin typeface="Trebuchet MS" pitchFamily="34" charset="0"/>
              <a:ea typeface="Adobe Gothic Std B" pitchFamily="34" charset="-128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914400"/>
          <a:ext cx="85344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828800"/>
                <a:gridCol w="3048000"/>
                <a:gridCol w="2971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BIL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PERKARA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8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9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Peperiksaan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Khas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Tiada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Pelajar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yang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dapat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menduduki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peperiksan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akhir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atas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sebab-sebab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yang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diluluskan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oleh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pihak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institut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dibenarkan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menduduki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peperiksaan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khas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PENGENALAN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Round Diagonal Corner Rectangle 5"/>
          <p:cNvSpPr/>
          <p:nvPr/>
        </p:nvSpPr>
        <p:spPr>
          <a:xfrm>
            <a:off x="914400" y="2286000"/>
            <a:ext cx="3200400" cy="3657600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Panduan</a:t>
            </a:r>
            <a:r>
              <a:rPr lang="en-US" dirty="0" smtClean="0"/>
              <a:t> </a:t>
            </a:r>
            <a:r>
              <a:rPr lang="en-US" dirty="0" err="1" smtClean="0"/>
              <a:t>terkini</a:t>
            </a:r>
            <a:r>
              <a:rPr lang="en-US" dirty="0" smtClean="0"/>
              <a:t> </a:t>
            </a:r>
            <a:r>
              <a:rPr lang="en-US" dirty="0" err="1" smtClean="0"/>
              <a:t>diedarkan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14 </a:t>
            </a:r>
            <a:r>
              <a:rPr lang="en-US" dirty="0" err="1" smtClean="0"/>
              <a:t>Julai</a:t>
            </a:r>
            <a:r>
              <a:rPr lang="en-US" dirty="0" smtClean="0"/>
              <a:t> 2015. </a:t>
            </a:r>
          </a:p>
          <a:p>
            <a:pPr algn="ctr"/>
            <a:endParaRPr lang="en-US" dirty="0"/>
          </a:p>
          <a:p>
            <a:pPr algn="ctr"/>
            <a:r>
              <a:rPr lang="en-US" dirty="0" err="1" smtClean="0"/>
              <a:t>Tarikh</a:t>
            </a:r>
            <a:r>
              <a:rPr lang="en-US" dirty="0" smtClean="0"/>
              <a:t> </a:t>
            </a:r>
            <a:r>
              <a:rPr lang="en-US" dirty="0" err="1" smtClean="0"/>
              <a:t>kuatkuasa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Julai</a:t>
            </a:r>
            <a:r>
              <a:rPr lang="en-US" dirty="0" smtClean="0"/>
              <a:t> 2015</a:t>
            </a: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4267200" y="2438400"/>
          <a:ext cx="40386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KETERANGAN PINDAAN BAGI PANDUAN PENILAIAN (ALIRAN KEMAHIRAN) </a:t>
            </a:r>
            <a:endParaRPr lang="en-US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2514600"/>
          <a:ext cx="8534400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828800"/>
                <a:gridCol w="3048000"/>
                <a:gridCol w="2971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BIL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PERKARA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8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9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Takwim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Takwim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seragam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untuk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semua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program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sijil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diploma (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Aliran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Kemahiran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) 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22 </a:t>
                      </a:r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mid semester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final semester</a:t>
                      </a: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Takwim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dibahagi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kepada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dua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Sijil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&amp; Diploma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(ILP)</a:t>
                      </a:r>
                    </a:p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22 </a:t>
                      </a:r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mid semester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final semester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Diploma (ADTEC)</a:t>
                      </a:r>
                    </a:p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18 </a:t>
                      </a:r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mid semester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5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final semester</a:t>
                      </a:r>
                      <a:endParaRPr lang="en-US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990600"/>
          <a:ext cx="8534400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828800"/>
                <a:gridCol w="3048000"/>
                <a:gridCol w="2971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BIL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PERKARA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8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9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Tempoh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(semester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tambahan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Program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Sijil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semester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Program Diploma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 semester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Program Diploma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Lanjutan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 semester</a:t>
                      </a:r>
                      <a:endParaRPr lang="en-US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Program SJP</a:t>
                      </a:r>
                    </a:p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semester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Program ST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 semester (SKM2)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 semester (SPM)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Program Diploma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 semester (SKM 3)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4 semester (SPM)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Program Diploma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Lanjutan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 semester </a:t>
                      </a: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990600"/>
          <a:ext cx="8534400" cy="576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828800"/>
                <a:gridCol w="3048000"/>
                <a:gridCol w="2971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BIL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PERKARA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8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9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Kokurikulum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Nilai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: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dikira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dalam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CGPA</a:t>
                      </a: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Dikira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dalam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graduasi</a:t>
                      </a:r>
                      <a:endParaRPr lang="en-US" baseline="0" dirty="0" smtClean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Syarat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lulus : 90%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kehadiran</a:t>
                      </a:r>
                      <a:endParaRPr lang="en-US" baseline="0" dirty="0" smtClean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Keputusan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: Lulus /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Gagal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Nilai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: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Tiada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(HW)</a:t>
                      </a: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dikira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dalam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CGPA</a:t>
                      </a: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dikira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dalam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graduasi</a:t>
                      </a:r>
                      <a:endParaRPr lang="en-US" baseline="0" dirty="0" smtClean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Syarat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lulus : 80%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kehadiran</a:t>
                      </a:r>
                      <a:endParaRPr lang="en-US" baseline="0" dirty="0" smtClean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Keputusan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: Lulus /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Gagal</a:t>
                      </a:r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Projek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Tahun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Akhir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(PTA)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Dilaksanakan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pada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semester 5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atau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6.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Nilai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: 3</a:t>
                      </a:r>
                      <a:endParaRPr lang="en-US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Dipecahkan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kepada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dua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komponen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1. PTA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1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Semester : 4</a:t>
                      </a: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Nilai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: 1</a:t>
                      </a:r>
                    </a:p>
                    <a:p>
                      <a:endParaRPr lang="en-US" baseline="0" dirty="0" smtClean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2. PTA 2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Semester : 5</a:t>
                      </a: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Nilai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: 5</a:t>
                      </a: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Pra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Syarat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: Lulus PTA 1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990600"/>
          <a:ext cx="85344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828800"/>
                <a:gridCol w="3048000"/>
                <a:gridCol w="2971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BIL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PERKARA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8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9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Kelayakan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menduduki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peperiksaan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akhir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a.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Markah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kerja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kursus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perlu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mencapai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50%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pemberat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bagi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komponen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teori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amali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untuk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setiap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modul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teras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;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b.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Jumlah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kehadiran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kurang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dari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90% (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dari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1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hingga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ke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19)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a.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Markah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kerja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kursus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perlu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mencapai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50%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pemberat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bagi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komponen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teori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amali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untuk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setiap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modul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teras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;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b.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Jumlah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kehadiran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kurang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dari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80% (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dari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1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hingga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ke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19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untuk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ILP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atau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ke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17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untuk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ADTEC 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bagi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setiap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modul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685800"/>
          <a:ext cx="8534400" cy="59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828800"/>
                <a:gridCol w="3048000"/>
                <a:gridCol w="2971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BIL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PERKARA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8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9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Kelayakan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menduduki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peperiksaan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akhir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Implikasi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sekiranya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melepasi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syarat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: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Dibenarkan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menduduki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peperiksaan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akhir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modul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teras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tetapi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dinilai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bagi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modul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yang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berkenaan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modul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yang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melepasti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syarat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a) 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dibenarkan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menduduki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peperiksaan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akhir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perlu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mmengulang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keseluruhan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semester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berkenaan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syarat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b)</a:t>
                      </a: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Implikasi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sekiranya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melepasi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syarat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: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Dibenarkan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menduduki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peperiksaan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akhir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modul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teras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tetapi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dinilai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bagi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modul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yang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berkenaan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modul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yang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melepasti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syarat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a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atau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syarat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b) 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dibenarkan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menduduki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peperiksaan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akhir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perlu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mmengulang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keseluruhan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semester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berkenaan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bagi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pelajar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yang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digantung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disebabkan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ketidakhadiran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melebihi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12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hari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terkumpul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en-US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914400"/>
          <a:ext cx="8534400" cy="540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828800"/>
                <a:gridCol w="3048000"/>
                <a:gridCol w="2971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BIL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PERKARA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8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9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Industri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Nilai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: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3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hingga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6</a:t>
                      </a: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(1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bulan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: 1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Dikira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dalam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CGPA</a:t>
                      </a: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Dikira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dalam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graduasi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Syarat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lulus : </a:t>
                      </a: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1. 90%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kehadiran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25425" indent="-225425"/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2.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Pemarkahan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penilaian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Buku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log +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Penilaian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Majikan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+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Penilaian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PP LI +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Laporan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Eksekutif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)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sekurang-kurangnya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50%. </a:t>
                      </a: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Nilai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: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3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hingga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6</a:t>
                      </a: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(1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bulan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: 1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Tidak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dikira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dalam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CGPA</a:t>
                      </a: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Dikira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dalam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graduasi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Keputusan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: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Diberi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gred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mengikut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pemarkahan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penilaian</a:t>
                      </a:r>
                      <a:endParaRPr lang="en-US" baseline="0" dirty="0" smtClean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Syarat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lulus :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90%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kehadiran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Pemarkahan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penilaian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Buku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log +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Penilaian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Majikan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+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Penilaian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PP LI +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Laporan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Eksekutif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)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sekurang-kurangnya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50%. </a:t>
                      </a: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914400"/>
          <a:ext cx="8534400" cy="576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828800"/>
                <a:gridCol w="3048000"/>
                <a:gridCol w="2971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BIL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PERKARA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8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rebuchet MS" pitchFamily="34" charset="0"/>
                        </a:rPr>
                        <a:t>VERSI 9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Ulang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Nilai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Markah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yang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diberi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pada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komponen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penilaian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yang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diulang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nilai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ialah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markah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terkini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yang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dicapai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oleh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pelajar</a:t>
                      </a:r>
                      <a:endParaRPr lang="en-US" baseline="0" dirty="0" smtClean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Markah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maksimum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yang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diberi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pada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komponen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penilaian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yang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diulang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nilai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ialah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50%</a:t>
                      </a:r>
                      <a:endParaRPr lang="en-US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Skema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: 30 jam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Kaedah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kiraan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:</a:t>
                      </a: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1 x 1.5 jam x 20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Sijil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dan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Diploma (ILP)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: 30 jam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endParaRPr lang="en-US" baseline="0" dirty="0" smtClean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Kaedah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kiraan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:</a:t>
                      </a: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krdt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x 1.5 jam x 20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Diploma (ADTEC)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kredit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: 27 jam </a:t>
                      </a:r>
                      <a:r>
                        <a:rPr lang="en-US" baseline="0" dirty="0" err="1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latihan</a:t>
                      </a:r>
                      <a:endParaRPr lang="en-US" baseline="0" dirty="0" smtClean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Kaedah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kiraan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:</a:t>
                      </a:r>
                    </a:p>
                    <a:p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krdt</a:t>
                      </a:r>
                      <a:r>
                        <a:rPr lang="en-US" baseline="0" dirty="0" smtClean="0">
                          <a:latin typeface="Arial" pitchFamily="34" charset="0"/>
                          <a:cs typeface="Arial" pitchFamily="34" charset="0"/>
                        </a:rPr>
                        <a:t> x 1.5 jam x 18 </a:t>
                      </a:r>
                      <a:r>
                        <a:rPr lang="en-US" baseline="0" dirty="0" err="1" smtClean="0">
                          <a:latin typeface="Arial" pitchFamily="34" charset="0"/>
                          <a:cs typeface="Arial" pitchFamily="34" charset="0"/>
                        </a:rPr>
                        <a:t>minggu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121</TotalTime>
  <Words>755</Words>
  <Application>Microsoft Office PowerPoint</Application>
  <PresentationFormat>On-screen Show (4:3)</PresentationFormat>
  <Paragraphs>185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</vt:lpstr>
      <vt:lpstr>PANDUAN SISTEM PENILAIAN ILJTM </vt:lpstr>
      <vt:lpstr>PENGENALAN</vt:lpstr>
      <vt:lpstr>KETERANGAN PINDAAN BAGI PANDUAN PENILAIAN (ALIRAN KEMAHIRAN)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PANDUAN SISTEM PENILAIAN ILJTM </dc:title>
  <dc:creator>Nasirrudin</dc:creator>
  <cp:lastModifiedBy>noralize</cp:lastModifiedBy>
  <cp:revision>6</cp:revision>
  <dcterms:created xsi:type="dcterms:W3CDTF">2015-08-17T05:51:59Z</dcterms:created>
  <dcterms:modified xsi:type="dcterms:W3CDTF">2015-10-08T08:21:42Z</dcterms:modified>
</cp:coreProperties>
</file>