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theme/themeOverride2.xml" ContentType="application/vnd.openxmlformats-officedocument.themeOverride+xml"/>
  <Override PartName="/ppt/charts/chart3.xml" ContentType="application/vnd.openxmlformats-officedocument.drawingml.chart+xml"/>
  <Override PartName="/ppt/theme/themeOverride3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colors1.xml" ContentType="application/vnd.ms-office.chartcolorstyle+xml"/>
  <Override PartName="/ppt/charts/style1.xml" ContentType="application/vnd.ms-office.chartstyle+xml"/>
  <Override PartName="/ppt/charts/colors2.xml" ContentType="application/vnd.ms-office.chartcolorstyle+xml"/>
  <Override PartName="/ppt/charts/style2.xml" ContentType="application/vnd.ms-office.chartstyle+xml"/>
  <Override PartName="/ppt/charts/colors3.xml" ContentType="application/vnd.ms-office.chartcolorstyle+xml"/>
  <Override PartName="/ppt/charts/style3.xml" ContentType="application/vnd.ms-office.chart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handoutMasterIdLst>
    <p:handoutMasterId r:id="rId18"/>
  </p:handoutMasterIdLst>
  <p:sldIdLst>
    <p:sldId id="256" r:id="rId2"/>
    <p:sldId id="275" r:id="rId3"/>
    <p:sldId id="268" r:id="rId4"/>
    <p:sldId id="278" r:id="rId5"/>
    <p:sldId id="280" r:id="rId6"/>
    <p:sldId id="279" r:id="rId7"/>
    <p:sldId id="271" r:id="rId8"/>
    <p:sldId id="273" r:id="rId9"/>
    <p:sldId id="282" r:id="rId10"/>
    <p:sldId id="281" r:id="rId11"/>
    <p:sldId id="274" r:id="rId12"/>
    <p:sldId id="276" r:id="rId13"/>
    <p:sldId id="277" r:id="rId14"/>
    <p:sldId id="283" r:id="rId15"/>
    <p:sldId id="284" r:id="rId16"/>
  </p:sldIdLst>
  <p:sldSz cx="12192000" cy="6858000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00" autoAdjust="0"/>
    <p:restoredTop sz="94660"/>
  </p:normalViewPr>
  <p:slideViewPr>
    <p:cSldViewPr snapToGrid="0">
      <p:cViewPr>
        <p:scale>
          <a:sx n="81" d="100"/>
          <a:sy n="81" d="100"/>
        </p:scale>
        <p:origin x="-564" y="-24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ColorStyle" Target="colors1.xml"/><Relationship Id="rId2" Type="http://schemas.openxmlformats.org/officeDocument/2006/relationships/package" Target="../embeddings/Microsoft_Excel_Worksheet1.xlsx"/><Relationship Id="rId1" Type="http://schemas.openxmlformats.org/officeDocument/2006/relationships/themeOverride" Target="../theme/themeOverride1.xml"/><Relationship Id="rId4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microsoft.com/office/2011/relationships/chartColorStyle" Target="colors2.xml"/><Relationship Id="rId2" Type="http://schemas.openxmlformats.org/officeDocument/2006/relationships/package" Target="../embeddings/Microsoft_Excel_Worksheet2.xlsx"/><Relationship Id="rId1" Type="http://schemas.openxmlformats.org/officeDocument/2006/relationships/themeOverride" Target="../theme/themeOverride2.xml"/><Relationship Id="rId4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microsoft.com/office/2011/relationships/chartColorStyle" Target="colors3.xml"/><Relationship Id="rId2" Type="http://schemas.openxmlformats.org/officeDocument/2006/relationships/package" Target="../embeddings/Microsoft_Excel_Worksheet3.xlsx"/><Relationship Id="rId1" Type="http://schemas.openxmlformats.org/officeDocument/2006/relationships/themeOverride" Target="../theme/themeOverride3.xml"/><Relationship Id="rId4" Type="http://schemas.microsoft.com/office/2011/relationships/chartStyle" Target="styl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MY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2880" b="1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MY"/>
              <a:t>Peratusan Persijilan SKM/DKM</a:t>
            </a:r>
          </a:p>
        </c:rich>
      </c:tx>
      <c:layout/>
      <c:overlay val="0"/>
      <c:spPr>
        <a:noFill/>
        <a:ln>
          <a:noFill/>
        </a:ln>
        <a:effectLst/>
      </c:spPr>
    </c:title>
    <c:autoTitleDeleted val="0"/>
    <c:view3D>
      <c:rotX val="50"/>
      <c:rotY val="0"/>
      <c:depthPercent val="100"/>
      <c:rAngAx val="0"/>
      <c:perspective val="3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dPt>
            <c:idx val="0"/>
            <c:bubble3D val="0"/>
            <c:spPr>
              <a:solidFill>
                <a:srgbClr val="5B9BD5">
                  <a:lumMod val="75000"/>
                </a:srgbClr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</c:dPt>
          <c:dPt>
            <c:idx val="1"/>
            <c:bubble3D val="0"/>
            <c:spPr>
              <a:solidFill>
                <a:srgbClr val="FFFF00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</c:dPt>
          <c:dPt>
            <c:idx val="2"/>
            <c:bubble3D val="0"/>
            <c:explosion val="1"/>
            <c:spPr>
              <a:solidFill>
                <a:srgbClr val="FF0000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</c:dPt>
          <c:dLbls>
            <c:spPr>
              <a:pattFill prst="pct75">
                <a:fgClr>
                  <a:schemeClr val="dk1">
                    <a:lumMod val="75000"/>
                    <a:lumOff val="25000"/>
                  </a:schemeClr>
                </a:fgClr>
                <a:bgClr>
                  <a:schemeClr val="dk1">
                    <a:lumMod val="65000"/>
                    <a:lumOff val="35000"/>
                  </a:schemeClr>
                </a:bgClr>
              </a:patt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24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>
                  <a:solidFill>
                    <a:schemeClr val="dk1">
                      <a:lumMod val="50000"/>
                      <a:lumOff val="50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'data (2)'!$M$3:$O$3</c:f>
              <c:strCache>
                <c:ptCount val="3"/>
                <c:pt idx="0">
                  <c:v>SKM 2</c:v>
                </c:pt>
                <c:pt idx="1">
                  <c:v>SKM 3</c:v>
                </c:pt>
                <c:pt idx="2">
                  <c:v>DKM 4</c:v>
                </c:pt>
              </c:strCache>
            </c:strRef>
          </c:cat>
          <c:val>
            <c:numRef>
              <c:f>'data (2)'!$M$4:$O$4</c:f>
              <c:numCache>
                <c:formatCode>General</c:formatCode>
                <c:ptCount val="3"/>
                <c:pt idx="0">
                  <c:v>25</c:v>
                </c:pt>
                <c:pt idx="1">
                  <c:v>214</c:v>
                </c:pt>
                <c:pt idx="2">
                  <c:v>62</c:v>
                </c:pt>
              </c:numCache>
            </c:numRef>
          </c:val>
        </c:ser>
        <c:dLbls>
          <c:dLblPos val="ctr"/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r"/>
      <c:layout/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400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 sz="2400"/>
      </a:pPr>
      <a:endParaRPr lang="en-US"/>
    </a:p>
  </c:txPr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MY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8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MY" sz="1800" dirty="0" err="1"/>
              <a:t>Peratusan</a:t>
            </a:r>
            <a:r>
              <a:rPr lang="en-MY" sz="1800" dirty="0"/>
              <a:t> </a:t>
            </a:r>
            <a:r>
              <a:rPr lang="en-MY" sz="1800" dirty="0" err="1" smtClean="0"/>
              <a:t>keseluruhan</a:t>
            </a:r>
            <a:r>
              <a:rPr lang="en-MY" sz="1800" dirty="0" smtClean="0"/>
              <a:t> </a:t>
            </a:r>
            <a:r>
              <a:rPr lang="en-MY" sz="1800" dirty="0" err="1" smtClean="0"/>
              <a:t>calon</a:t>
            </a:r>
            <a:r>
              <a:rPr lang="en-MY" sz="1800" dirty="0" smtClean="0"/>
              <a:t> ILJTM</a:t>
            </a:r>
            <a:endParaRPr lang="en-MY" sz="1800" dirty="0"/>
          </a:p>
        </c:rich>
      </c:tx>
      <c:layout>
        <c:manualLayout>
          <c:xMode val="edge"/>
          <c:yMode val="edge"/>
          <c:x val="0.11257778045242767"/>
          <c:y val="1.9546304117098061E-2"/>
        </c:manualLayout>
      </c:layout>
      <c:overlay val="0"/>
      <c:spPr>
        <a:noFill/>
        <a:ln>
          <a:noFill/>
        </a:ln>
        <a:effectLst/>
      </c:spPr>
    </c:title>
    <c:autoTitleDeleted val="0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rgbClr val="70AD47">
                  <a:lumMod val="75000"/>
                </a:srgbClr>
              </a:solidFill>
              <a:ln w="19050">
                <a:solidFill>
                  <a:srgbClr val="70AD47">
                    <a:lumMod val="75000"/>
                  </a:srgbClr>
                </a:solidFill>
              </a:ln>
              <a:effectLst/>
            </c:spPr>
          </c:dPt>
          <c:dPt>
            <c:idx val="1"/>
            <c:bubble3D val="0"/>
            <c:spPr>
              <a:solidFill>
                <a:srgbClr val="FF0000"/>
              </a:solidFill>
              <a:ln w="19050">
                <a:solidFill>
                  <a:schemeClr val="lt1"/>
                </a:solidFill>
              </a:ln>
              <a:effectLst/>
            </c:spPr>
          </c:dPt>
          <c:dLbls>
            <c:dLbl>
              <c:idx val="0"/>
              <c:layout>
                <c:manualLayout>
                  <c:x val="0.12321544910484369"/>
                  <c:y val="-0.1993723019944002"/>
                </c:manualLayout>
              </c:layout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-4.7767575356171085E-2"/>
                  <c:y val="5.8638912351294148E-2"/>
                </c:manualLayout>
              </c:layout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0"/>
            <c:showCatName val="0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'data (2)'!$S$29:$S$30</c:f>
              <c:strCache>
                <c:ptCount val="2"/>
                <c:pt idx="0">
                  <c:v>Jumlah calon daftar </c:v>
                </c:pt>
                <c:pt idx="1">
                  <c:v>Jumlah calon berhenti</c:v>
                </c:pt>
              </c:strCache>
            </c:strRef>
          </c:cat>
          <c:val>
            <c:numRef>
              <c:f>'data (2)'!$U$29:$U$30</c:f>
              <c:numCache>
                <c:formatCode>General</c:formatCode>
                <c:ptCount val="2"/>
                <c:pt idx="0">
                  <c:v>301</c:v>
                </c:pt>
                <c:pt idx="1">
                  <c:v>34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 rtl="0">
            <a:defRPr sz="18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2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MY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216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MY" dirty="0" err="1" smtClean="0"/>
              <a:t>Pecahan</a:t>
            </a:r>
            <a:r>
              <a:rPr lang="en-MY" dirty="0" smtClean="0"/>
              <a:t> </a:t>
            </a:r>
            <a:r>
              <a:rPr lang="en-MY" dirty="0" err="1" smtClean="0"/>
              <a:t>mengikut</a:t>
            </a:r>
            <a:r>
              <a:rPr lang="en-MY" dirty="0" smtClean="0"/>
              <a:t> </a:t>
            </a:r>
            <a:r>
              <a:rPr lang="en-MY" dirty="0" err="1" smtClean="0"/>
              <a:t>Tahap</a:t>
            </a:r>
            <a:r>
              <a:rPr lang="en-MY" dirty="0" smtClean="0"/>
              <a:t> SKM/DKM</a:t>
            </a:r>
            <a:endParaRPr lang="en-MY" dirty="0"/>
          </a:p>
        </c:rich>
      </c:tx>
      <c:overlay val="0"/>
      <c:spPr>
        <a:noFill/>
        <a:ln>
          <a:noFill/>
        </a:ln>
        <a:effectLst/>
      </c:sp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'data (2)'!$S$29</c:f>
              <c:strCache>
                <c:ptCount val="1"/>
                <c:pt idx="0">
                  <c:v>Jumlah calon daftar </c:v>
                </c:pt>
              </c:strCache>
            </c:strRef>
          </c:tx>
          <c:spPr>
            <a:solidFill>
              <a:srgbClr val="70AD47">
                <a:lumMod val="75000"/>
              </a:srgb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8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'data (2)'!$V$28:$X$28</c:f>
              <c:strCache>
                <c:ptCount val="3"/>
                <c:pt idx="0">
                  <c:v>SKM 2</c:v>
                </c:pt>
                <c:pt idx="1">
                  <c:v>SKM 3</c:v>
                </c:pt>
                <c:pt idx="2">
                  <c:v>DKM</c:v>
                </c:pt>
              </c:strCache>
            </c:strRef>
          </c:cat>
          <c:val>
            <c:numRef>
              <c:f>'data (2)'!$V$29:$X$29</c:f>
              <c:numCache>
                <c:formatCode>General</c:formatCode>
                <c:ptCount val="3"/>
                <c:pt idx="0">
                  <c:v>25</c:v>
                </c:pt>
                <c:pt idx="1">
                  <c:v>214</c:v>
                </c:pt>
                <c:pt idx="2">
                  <c:v>62</c:v>
                </c:pt>
              </c:numCache>
            </c:numRef>
          </c:val>
        </c:ser>
        <c:ser>
          <c:idx val="1"/>
          <c:order val="1"/>
          <c:tx>
            <c:strRef>
              <c:f>'data (2)'!$S$30</c:f>
              <c:strCache>
                <c:ptCount val="1"/>
                <c:pt idx="0">
                  <c:v>Jumlah calon berhenti</c:v>
                </c:pt>
              </c:strCache>
            </c:strRef>
          </c:tx>
          <c:spPr>
            <a:solidFill>
              <a:srgbClr val="FF000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8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'data (2)'!$V$28:$X$28</c:f>
              <c:strCache>
                <c:ptCount val="3"/>
                <c:pt idx="0">
                  <c:v>SKM 2</c:v>
                </c:pt>
                <c:pt idx="1">
                  <c:v>SKM 3</c:v>
                </c:pt>
                <c:pt idx="2">
                  <c:v>DKM</c:v>
                </c:pt>
              </c:strCache>
            </c:strRef>
          </c:cat>
          <c:val>
            <c:numRef>
              <c:f>'data (2)'!$V$30:$X$30</c:f>
              <c:numCache>
                <c:formatCode>General</c:formatCode>
                <c:ptCount val="3"/>
                <c:pt idx="0">
                  <c:v>2</c:v>
                </c:pt>
                <c:pt idx="1">
                  <c:v>25</c:v>
                </c:pt>
                <c:pt idx="2">
                  <c:v>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43446016"/>
        <c:axId val="143447552"/>
      </c:barChart>
      <c:catAx>
        <c:axId val="14344601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3447552"/>
        <c:crosses val="autoZero"/>
        <c:auto val="1"/>
        <c:lblAlgn val="ctr"/>
        <c:lblOffset val="100"/>
        <c:noMultiLvlLbl val="0"/>
      </c:catAx>
      <c:valAx>
        <c:axId val="143447552"/>
        <c:scaling>
          <c:orientation val="minMax"/>
          <c:max val="220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3446016"/>
        <c:crosses val="autoZero"/>
        <c:crossBetween val="between"/>
        <c:minorUnit val="10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800"/>
      </a:pPr>
      <a:endParaRPr lang="en-US"/>
    </a:p>
  </c:txPr>
  <c:externalData r:id="rId2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64">
  <cs:axisTitle>
    <cs:lnRef idx="0"/>
    <cs:fillRef idx="0"/>
    <cs:effectRef idx="0"/>
    <cs:fontRef idx="minor">
      <a:schemeClr val="dk1">
        <a:lumMod val="75000"/>
        <a:lumOff val="25000"/>
      </a:schemeClr>
    </cs:fontRef>
    <cs:defRPr sz="900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00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000" b="1" i="0" u="none" strike="noStrike" kern="1200" baseline="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900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18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MY" smtClean="0"/>
              <a:t>LAMPIRAN 8</a:t>
            </a:r>
            <a:endParaRPr lang="en-MY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7E473B4-24E3-4C36-B6F8-9926DE031479}" type="datetimeFigureOut">
              <a:rPr lang="en-MY" smtClean="0"/>
              <a:t>8/10/2015</a:t>
            </a:fld>
            <a:endParaRPr lang="en-MY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MY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9396341-C8BE-4EAB-B363-E03EF7C1CA8A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835808061"/>
      </p:ext>
    </p:extLst>
  </p:cSld>
  <p:clrMap bg1="lt1" tx1="dk1" bg2="lt2" tx2="dk2" accent1="accent1" accent2="accent2" accent3="accent3" accent4="accent4" accent5="accent5" accent6="accent6" hlink="hlink" folHlink="folHlink"/>
  <p:hf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MY" smtClean="0"/>
              <a:t>LAMPIRAN 8</a:t>
            </a:r>
            <a:endParaRPr lang="en-MY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407F4F5-1AA3-42F4-87C1-816FD2EFA629}" type="datetimeFigureOut">
              <a:rPr lang="en-MY" smtClean="0"/>
              <a:t>8/10/2015</a:t>
            </a:fld>
            <a:endParaRPr lang="en-MY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MY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16463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0CBC4DD-ADA8-4F53-A34F-9255E4754F59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2229782396"/>
      </p:ext>
    </p:extLst>
  </p:cSld>
  <p:clrMap bg1="lt1" tx1="dk1" bg2="lt2" tx2="dk2" accent1="accent1" accent2="accent2" accent3="accent3" accent4="accent4" accent5="accent5" accent6="accent6" hlink="hlink" folHlink="folHlink"/>
  <p:hf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CBC4DD-ADA8-4F53-A34F-9255E4754F59}" type="slidenum">
              <a:rPr lang="en-MY" smtClean="0"/>
              <a:t>1</a:t>
            </a:fld>
            <a:endParaRPr lang="en-MY"/>
          </a:p>
        </p:txBody>
      </p:sp>
      <p:sp>
        <p:nvSpPr>
          <p:cNvPr id="5" name="Header Placeholder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en-MY" smtClean="0"/>
              <a:t>LAMPIRAN 8</a:t>
            </a:r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41299023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M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F50326-D44B-49C8-8F54-31E94A3417A5}" type="datetimeFigureOut">
              <a:rPr lang="en-MY" smtClean="0"/>
              <a:t>8/10/2015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F4FDE4-1700-48B7-A8E5-18D764FE6C90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33276235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F50326-D44B-49C8-8F54-31E94A3417A5}" type="datetimeFigureOut">
              <a:rPr lang="en-MY" smtClean="0"/>
              <a:t>8/10/2015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F4FDE4-1700-48B7-A8E5-18D764FE6C90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26194386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F50326-D44B-49C8-8F54-31E94A3417A5}" type="datetimeFigureOut">
              <a:rPr lang="en-MY" smtClean="0"/>
              <a:t>8/10/2015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F4FDE4-1700-48B7-A8E5-18D764FE6C90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36927619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F50326-D44B-49C8-8F54-31E94A3417A5}" type="datetimeFigureOut">
              <a:rPr lang="en-MY" smtClean="0"/>
              <a:t>8/10/2015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F4FDE4-1700-48B7-A8E5-18D764FE6C90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41681741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F50326-D44B-49C8-8F54-31E94A3417A5}" type="datetimeFigureOut">
              <a:rPr lang="en-MY" smtClean="0"/>
              <a:t>8/10/2015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F4FDE4-1700-48B7-A8E5-18D764FE6C90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25546841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F50326-D44B-49C8-8F54-31E94A3417A5}" type="datetimeFigureOut">
              <a:rPr lang="en-MY" smtClean="0"/>
              <a:t>8/10/2015</a:t>
            </a:fld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F4FDE4-1700-48B7-A8E5-18D764FE6C90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5907207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F50326-D44B-49C8-8F54-31E94A3417A5}" type="datetimeFigureOut">
              <a:rPr lang="en-MY" smtClean="0"/>
              <a:t>8/10/2015</a:t>
            </a:fld>
            <a:endParaRPr lang="en-MY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F4FDE4-1700-48B7-A8E5-18D764FE6C90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32201026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F50326-D44B-49C8-8F54-31E94A3417A5}" type="datetimeFigureOut">
              <a:rPr lang="en-MY" smtClean="0"/>
              <a:t>8/10/2015</a:t>
            </a:fld>
            <a:endParaRPr lang="en-MY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F4FDE4-1700-48B7-A8E5-18D764FE6C90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35626240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F50326-D44B-49C8-8F54-31E94A3417A5}" type="datetimeFigureOut">
              <a:rPr lang="en-MY" smtClean="0"/>
              <a:t>8/10/2015</a:t>
            </a:fld>
            <a:endParaRPr lang="en-MY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F4FDE4-1700-48B7-A8E5-18D764FE6C90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387723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F50326-D44B-49C8-8F54-31E94A3417A5}" type="datetimeFigureOut">
              <a:rPr lang="en-MY" smtClean="0"/>
              <a:t>8/10/2015</a:t>
            </a:fld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F4FDE4-1700-48B7-A8E5-18D764FE6C90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4331835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MY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F50326-D44B-49C8-8F54-31E94A3417A5}" type="datetimeFigureOut">
              <a:rPr lang="en-MY" smtClean="0"/>
              <a:t>8/10/2015</a:t>
            </a:fld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F4FDE4-1700-48B7-A8E5-18D764FE6C90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3117009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F50326-D44B-49C8-8F54-31E94A3417A5}" type="datetimeFigureOut">
              <a:rPr lang="en-MY" smtClean="0"/>
              <a:t>8/10/2015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F4FDE4-1700-48B7-A8E5-18D764FE6C90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20026986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154267" y="1225249"/>
            <a:ext cx="10120747" cy="1815882"/>
          </a:xfrm>
          <a:prstGeom prst="rect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MY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LAPORAN JAWATANKUASA KEPAKARAN  </a:t>
            </a:r>
          </a:p>
          <a:p>
            <a:pPr algn="ctr"/>
            <a:r>
              <a:rPr lang="en-MY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    </a:t>
            </a:r>
          </a:p>
          <a:p>
            <a:pPr algn="ctr"/>
            <a:r>
              <a:rPr lang="en-MY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TEK PENYEJUKBEKUAN DAN PENYAMANAN UDARA (PPU)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154266" y="3438268"/>
            <a:ext cx="10120747" cy="138499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MY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PERBENTANGAN KEPUTUSAN PEPERIKSAAN AKHIR </a:t>
            </a:r>
          </a:p>
          <a:p>
            <a:pPr algn="ctr"/>
            <a:r>
              <a:rPr lang="en-MY" sz="2800" dirty="0">
                <a:latin typeface="Arial" panose="020B0604020202020204" pitchFamily="34" charset="0"/>
                <a:cs typeface="Arial" panose="020B0604020202020204" pitchFamily="34" charset="0"/>
              </a:rPr>
              <a:t>CROSS CHECK PPL</a:t>
            </a:r>
          </a:p>
          <a:p>
            <a:pPr algn="ctr"/>
            <a:r>
              <a:rPr lang="en-MY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SESI 1/2015</a:t>
            </a:r>
          </a:p>
        </p:txBody>
      </p:sp>
    </p:spTree>
    <p:extLst>
      <p:ext uri="{BB962C8B-B14F-4D97-AF65-F5344CB8AC3E}">
        <p14:creationId xmlns:p14="http://schemas.microsoft.com/office/powerpoint/2010/main" val="1296749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192903" y="385975"/>
            <a:ext cx="10120747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MY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JUMLAH CALON BERHENTI BERBANDING DAFTAR</a:t>
            </a:r>
          </a:p>
        </p:txBody>
      </p:sp>
      <p:graphicFrame>
        <p:nvGraphicFramePr>
          <p:cNvPr id="4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28832978"/>
              </p:ext>
            </p:extLst>
          </p:nvPr>
        </p:nvGraphicFramePr>
        <p:xfrm>
          <a:off x="1" y="1233152"/>
          <a:ext cx="4842456" cy="32486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Chart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32281551"/>
              </p:ext>
            </p:extLst>
          </p:nvPr>
        </p:nvGraphicFramePr>
        <p:xfrm>
          <a:off x="5480543" y="1493950"/>
          <a:ext cx="6419536" cy="418241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658409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218661" y="398854"/>
            <a:ext cx="10120747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MY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ANALISIS KEPUTUSAN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1218661" y="1104287"/>
            <a:ext cx="10032642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AutoNum type="arabicPeriod"/>
            </a:pPr>
            <a:r>
              <a:rPr lang="en-MY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Peralatan</a:t>
            </a:r>
            <a:r>
              <a:rPr lang="en-MY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MY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amali</a:t>
            </a:r>
            <a:r>
              <a:rPr lang="en-MY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MY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dengan</a:t>
            </a:r>
            <a:r>
              <a:rPr lang="en-MY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MY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nisbah</a:t>
            </a:r>
            <a:r>
              <a:rPr lang="en-MY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MY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pelajar</a:t>
            </a:r>
            <a:r>
              <a:rPr lang="en-MY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MY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tidak</a:t>
            </a:r>
            <a:r>
              <a:rPr lang="en-MY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MY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mencukupi</a:t>
            </a:r>
            <a:r>
              <a:rPr lang="en-MY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MY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Cth</a:t>
            </a:r>
            <a:r>
              <a:rPr lang="en-MY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ILP KL, ILP </a:t>
            </a:r>
            <a:r>
              <a:rPr lang="en-MY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Jitra</a:t>
            </a:r>
            <a:r>
              <a:rPr lang="en-MY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, ILP Labuan.</a:t>
            </a:r>
          </a:p>
          <a:p>
            <a:pPr marL="457200" indent="-457200">
              <a:buAutoNum type="arabicPeriod"/>
            </a:pPr>
            <a:endParaRPr lang="en-MY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>
              <a:buAutoNum type="arabicPeriod"/>
            </a:pPr>
            <a:r>
              <a:rPr lang="en-MY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Soalan</a:t>
            </a:r>
            <a:r>
              <a:rPr lang="en-MY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MY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Tahap</a:t>
            </a:r>
            <a:r>
              <a:rPr lang="en-MY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3 </a:t>
            </a:r>
            <a:r>
              <a:rPr lang="en-MY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pengujian</a:t>
            </a:r>
            <a:r>
              <a:rPr lang="en-MY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MY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amali</a:t>
            </a:r>
            <a:r>
              <a:rPr lang="en-MY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MY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terlalu</a:t>
            </a:r>
            <a:r>
              <a:rPr lang="en-MY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MY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panjang</a:t>
            </a:r>
            <a:r>
              <a:rPr lang="en-MY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MY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(5 jam per </a:t>
            </a:r>
            <a:r>
              <a:rPr lang="en-MY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pelajar</a:t>
            </a:r>
            <a:r>
              <a:rPr lang="en-MY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). </a:t>
            </a:r>
          </a:p>
          <a:p>
            <a:pPr marL="457200" indent="-457200">
              <a:buAutoNum type="arabicPeriod"/>
            </a:pPr>
            <a:endParaRPr lang="en-MY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>
              <a:buAutoNum type="arabicPeriod"/>
            </a:pPr>
            <a:r>
              <a:rPr lang="en-MY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Projek</a:t>
            </a:r>
            <a:r>
              <a:rPr lang="en-MY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diploma (PTA) </a:t>
            </a:r>
            <a:r>
              <a:rPr lang="en-MY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perlu</a:t>
            </a:r>
            <a:r>
              <a:rPr lang="en-MY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MY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memenuhi</a:t>
            </a:r>
            <a:r>
              <a:rPr lang="en-MY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standard.</a:t>
            </a:r>
          </a:p>
          <a:p>
            <a:r>
              <a:rPr lang="en-MY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MY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100605" y="4364788"/>
            <a:ext cx="1095402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AutoNum type="arabicPeriod"/>
            </a:pPr>
            <a:r>
              <a:rPr lang="en-MY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Data </a:t>
            </a:r>
            <a:r>
              <a:rPr lang="en-MY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peralatan</a:t>
            </a:r>
            <a:r>
              <a:rPr lang="en-MY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MY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telah</a:t>
            </a:r>
            <a:r>
              <a:rPr lang="en-MY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MY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dikenalpasti</a:t>
            </a:r>
            <a:r>
              <a:rPr lang="en-MY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MY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diperingkat</a:t>
            </a:r>
            <a:r>
              <a:rPr lang="en-MY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J/</a:t>
            </a:r>
            <a:r>
              <a:rPr lang="en-MY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Kuasa</a:t>
            </a:r>
            <a:r>
              <a:rPr lang="en-MY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MY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Kepakaran</a:t>
            </a:r>
            <a:r>
              <a:rPr lang="en-MY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MY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dan</a:t>
            </a:r>
            <a:r>
              <a:rPr lang="en-MY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MY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akan</a:t>
            </a:r>
            <a:r>
              <a:rPr lang="en-MY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di </a:t>
            </a:r>
            <a:r>
              <a:rPr lang="en-MY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selaraskan</a:t>
            </a:r>
            <a:r>
              <a:rPr lang="en-MY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di </a:t>
            </a:r>
            <a:r>
              <a:rPr lang="en-MY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semua</a:t>
            </a:r>
            <a:r>
              <a:rPr lang="en-MY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PPU ILJTM.</a:t>
            </a:r>
          </a:p>
          <a:p>
            <a:pPr marL="457200" indent="-457200">
              <a:buAutoNum type="arabicPeriod"/>
            </a:pPr>
            <a:endParaRPr lang="en-MY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>
              <a:buAutoNum type="arabicPeriod"/>
            </a:pPr>
            <a:r>
              <a:rPr lang="en-MY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Soalan</a:t>
            </a:r>
            <a:r>
              <a:rPr lang="en-MY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MY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amali</a:t>
            </a:r>
            <a:r>
              <a:rPr lang="en-MY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MY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akan</a:t>
            </a:r>
            <a:r>
              <a:rPr lang="en-MY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MY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dinilai</a:t>
            </a:r>
            <a:r>
              <a:rPr lang="en-MY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MY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semula</a:t>
            </a:r>
            <a:r>
              <a:rPr lang="en-MY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MY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dan</a:t>
            </a:r>
            <a:r>
              <a:rPr lang="en-MY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MY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dikurangkan</a:t>
            </a:r>
            <a:r>
              <a:rPr lang="en-MY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masa </a:t>
            </a:r>
            <a:r>
              <a:rPr lang="en-MY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untuk</a:t>
            </a:r>
            <a:r>
              <a:rPr lang="en-MY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MY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sesi</a:t>
            </a:r>
            <a:r>
              <a:rPr lang="en-MY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2/2015. </a:t>
            </a:r>
          </a:p>
          <a:p>
            <a:pPr marL="457200" indent="-457200">
              <a:buAutoNum type="arabicPeriod"/>
            </a:pPr>
            <a:endParaRPr lang="en-MY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>
              <a:buAutoNum type="arabicPeriod"/>
            </a:pPr>
            <a:r>
              <a:rPr lang="en-MY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Membuat</a:t>
            </a:r>
            <a:r>
              <a:rPr lang="en-MY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MY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kursus</a:t>
            </a:r>
            <a:r>
              <a:rPr lang="en-MY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PTA </a:t>
            </a:r>
            <a:endParaRPr lang="en-MY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174608" y="3702546"/>
            <a:ext cx="10120747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MY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CADANGAN PENAMBAHBAIKKAN</a:t>
            </a:r>
          </a:p>
        </p:txBody>
      </p:sp>
    </p:spTree>
    <p:extLst>
      <p:ext uri="{BB962C8B-B14F-4D97-AF65-F5344CB8AC3E}">
        <p14:creationId xmlns:p14="http://schemas.microsoft.com/office/powerpoint/2010/main" val="1523086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218661" y="398854"/>
            <a:ext cx="10120747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MY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LAIN-LAIN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1218661" y="1323228"/>
            <a:ext cx="10032642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AutoNum type="arabicPeriod"/>
            </a:pPr>
            <a:r>
              <a:rPr lang="en-MY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Tuntutan</a:t>
            </a:r>
            <a:r>
              <a:rPr lang="en-MY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MY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perjalanan</a:t>
            </a:r>
            <a:r>
              <a:rPr lang="en-MY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MY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pengajar</a:t>
            </a:r>
            <a:r>
              <a:rPr lang="en-MY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PPL </a:t>
            </a:r>
            <a:r>
              <a:rPr lang="en-MY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lantikan</a:t>
            </a:r>
            <a:r>
              <a:rPr lang="en-MY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JTM yang </a:t>
            </a:r>
            <a:r>
              <a:rPr lang="en-MY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dihantar</a:t>
            </a:r>
            <a:r>
              <a:rPr lang="en-MY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MY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ke</a:t>
            </a:r>
            <a:r>
              <a:rPr lang="en-MY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JPK </a:t>
            </a:r>
            <a:r>
              <a:rPr lang="en-MY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masih</a:t>
            </a:r>
            <a:r>
              <a:rPr lang="en-MY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MY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tidak</a:t>
            </a:r>
            <a:r>
              <a:rPr lang="en-MY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MY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diperolehi</a:t>
            </a:r>
            <a:r>
              <a:rPr lang="en-MY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MY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sehingga</a:t>
            </a:r>
            <a:r>
              <a:rPr lang="en-MY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MY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hari</a:t>
            </a:r>
            <a:r>
              <a:rPr lang="en-MY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MY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ini</a:t>
            </a:r>
            <a:r>
              <a:rPr lang="en-MY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MY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MY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Sesi</a:t>
            </a:r>
            <a:r>
              <a:rPr lang="en-MY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2/2014).</a:t>
            </a:r>
          </a:p>
          <a:p>
            <a:pPr marL="457200" indent="-457200">
              <a:buAutoNum type="arabicPeriod"/>
            </a:pPr>
            <a:endParaRPr lang="en-MY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>
              <a:buAutoNum type="arabicPeriod"/>
            </a:pPr>
            <a:r>
              <a:rPr lang="en-MY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Surat</a:t>
            </a:r>
            <a:r>
              <a:rPr lang="en-MY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MY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lantikan</a:t>
            </a:r>
            <a:r>
              <a:rPr lang="en-MY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PPL JTM </a:t>
            </a:r>
            <a:r>
              <a:rPr lang="en-MY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perlu</a:t>
            </a:r>
            <a:r>
              <a:rPr lang="en-MY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MY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dikeluarkan</a:t>
            </a:r>
            <a:r>
              <a:rPr lang="en-MY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MY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lebih</a:t>
            </a:r>
            <a:r>
              <a:rPr lang="en-MY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MY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awal</a:t>
            </a:r>
            <a:r>
              <a:rPr lang="en-MY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MY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untuk</a:t>
            </a:r>
            <a:r>
              <a:rPr lang="en-MY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MY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persediaan</a:t>
            </a:r>
            <a:r>
              <a:rPr lang="en-MY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MY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pengajar</a:t>
            </a:r>
            <a:r>
              <a:rPr lang="en-MY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MY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terlibat</a:t>
            </a:r>
            <a:r>
              <a:rPr lang="en-MY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MY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–</a:t>
            </a:r>
            <a:r>
              <a:rPr lang="en-MY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urusan</a:t>
            </a:r>
            <a:r>
              <a:rPr lang="en-MY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MY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kelas</a:t>
            </a:r>
            <a:r>
              <a:rPr lang="en-MY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MY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dan</a:t>
            </a:r>
            <a:r>
              <a:rPr lang="en-MY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MY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sebagainya</a:t>
            </a:r>
            <a:r>
              <a:rPr lang="en-MY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457200" indent="-457200">
              <a:buAutoNum type="arabicPeriod"/>
            </a:pPr>
            <a:endParaRPr lang="en-MY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MY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MY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MY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10436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909568" y="334459"/>
            <a:ext cx="10120747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MY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SIJIL KEKOMPETENAN JABATAN ALAM SEKITAR-RACS</a:t>
            </a: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36547706"/>
              </p:ext>
            </p:extLst>
          </p:nvPr>
        </p:nvGraphicFramePr>
        <p:xfrm>
          <a:off x="515154" y="1133397"/>
          <a:ext cx="10792496" cy="5267325"/>
        </p:xfrm>
        <a:graphic>
          <a:graphicData uri="http://schemas.openxmlformats.org/drawingml/2006/table">
            <a:tbl>
              <a:tblPr/>
              <a:tblGrid>
                <a:gridCol w="2026231"/>
                <a:gridCol w="1449319"/>
                <a:gridCol w="1819856"/>
                <a:gridCol w="1819856"/>
                <a:gridCol w="2082515"/>
                <a:gridCol w="1594719"/>
              </a:tblGrid>
              <a:tr h="352425"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INSTITUT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Rekod bil calon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Jumlah LULUS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Jumlah GAGAL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Bulan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Catatan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COE ILP </a:t>
                      </a:r>
                      <a:r>
                        <a:rPr lang="en-MY" sz="2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Kepala</a:t>
                      </a:r>
                      <a:r>
                        <a:rPr lang="en-MY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Batas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Mac 2015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MY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ATC lama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ILP KL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Mac 2015 &amp; Mei 2015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MY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ATC </a:t>
                      </a:r>
                      <a:r>
                        <a:rPr lang="en-MY" sz="2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baru</a:t>
                      </a:r>
                      <a:r>
                        <a:rPr lang="en-MY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1/2015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ILP Mersing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April 2015'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MY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ATC </a:t>
                      </a:r>
                      <a:r>
                        <a:rPr lang="en-MY" sz="2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baru</a:t>
                      </a:r>
                      <a:r>
                        <a:rPr lang="en-MY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1/2015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ILP Kuala Terengganu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Tiada pelajar Sem 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MY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ATC lama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ILP Kota Bahru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MY" sz="2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Perancangan</a:t>
                      </a:r>
                      <a:r>
                        <a:rPr lang="en-MY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MY" sz="2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mula</a:t>
                      </a:r>
                      <a:r>
                        <a:rPr lang="en-MY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MY" sz="2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pada</a:t>
                      </a:r>
                      <a:r>
                        <a:rPr lang="en-MY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2/2015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MY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MY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Okt 2015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MY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ATC lama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ILP Sandakan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MY" sz="2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Perancangan</a:t>
                      </a:r>
                      <a:r>
                        <a:rPr lang="en-MY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MY" sz="2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mula</a:t>
                      </a:r>
                      <a:r>
                        <a:rPr lang="en-MY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MY" sz="2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pada</a:t>
                      </a:r>
                      <a:r>
                        <a:rPr lang="en-MY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2/2015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MY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MY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Okt</a:t>
                      </a:r>
                      <a:r>
                        <a:rPr lang="en-MY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2015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MY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ATC </a:t>
                      </a:r>
                      <a:r>
                        <a:rPr lang="en-MY" sz="2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baru</a:t>
                      </a:r>
                      <a:r>
                        <a:rPr lang="en-MY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1/2015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ILP Miri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Mei 2015 &amp; Jun 2015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MY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ATC lama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ADTEC SA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MY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Perancangan mula pada 2/2015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MY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MY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Ogos</a:t>
                      </a:r>
                      <a:r>
                        <a:rPr lang="en-MY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2015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MY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ATC </a:t>
                      </a:r>
                      <a:r>
                        <a:rPr lang="en-MY" sz="2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baru</a:t>
                      </a:r>
                      <a:r>
                        <a:rPr lang="en-MY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1/2015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43600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909568" y="334459"/>
            <a:ext cx="10120747" cy="95410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MY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PERSIJILAN PPT SKM/DKM BAGI TENAGA PENGAJAR PPU ILJTM 2015 </a:t>
            </a: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57547380"/>
              </p:ext>
            </p:extLst>
          </p:nvPr>
        </p:nvGraphicFramePr>
        <p:xfrm>
          <a:off x="961084" y="1764405"/>
          <a:ext cx="10011719" cy="4112576"/>
        </p:xfrm>
        <a:graphic>
          <a:graphicData uri="http://schemas.openxmlformats.org/drawingml/2006/table">
            <a:tbl>
              <a:tblPr/>
              <a:tblGrid>
                <a:gridCol w="2205539"/>
                <a:gridCol w="1577573"/>
                <a:gridCol w="1980902"/>
                <a:gridCol w="1980902"/>
                <a:gridCol w="2266803"/>
              </a:tblGrid>
              <a:tr h="583580"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INSTITUT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Rekod bil calon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Jumlah LULUS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Jumlah GAGAL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ANUGERAH PPT JPK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8539"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COE ILP Kepala Batas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DKM 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8539"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ILP KL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DKM 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8539"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ILP Jitra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DKM 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8539"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ILP Kuala Terengganu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DKM 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8539"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ILP Kota Bahru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DKM 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8539"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ILP IPOH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DKM 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1221"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JUMLAH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3258355" y="6091707"/>
            <a:ext cx="63353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MY" dirty="0" smtClean="0"/>
              <a:t>Nota : 1 </a:t>
            </a:r>
            <a:r>
              <a:rPr lang="en-MY" dirty="0" err="1" smtClean="0"/>
              <a:t>Calon</a:t>
            </a:r>
            <a:r>
              <a:rPr lang="en-MY" dirty="0" smtClean="0"/>
              <a:t> GAGAL </a:t>
            </a:r>
            <a:r>
              <a:rPr lang="en-MY" dirty="0" err="1" smtClean="0"/>
              <a:t>Perbentangan</a:t>
            </a:r>
            <a:r>
              <a:rPr lang="en-MY" dirty="0" smtClean="0"/>
              <a:t> PROJEK/</a:t>
            </a:r>
            <a:r>
              <a:rPr lang="en-MY" dirty="0" err="1" smtClean="0"/>
              <a:t>Laporan</a:t>
            </a:r>
            <a:r>
              <a:rPr lang="en-MY" dirty="0" smtClean="0"/>
              <a:t> </a:t>
            </a:r>
            <a:r>
              <a:rPr lang="en-MY" dirty="0" err="1" smtClean="0"/>
              <a:t>Projek</a:t>
            </a:r>
            <a:r>
              <a:rPr lang="en-MY" dirty="0" smtClean="0"/>
              <a:t> DKM</a:t>
            </a:r>
            <a:endParaRPr lang="en-MY" dirty="0"/>
          </a:p>
        </p:txBody>
      </p:sp>
    </p:spTree>
    <p:extLst>
      <p:ext uri="{BB962C8B-B14F-4D97-AF65-F5344CB8AC3E}">
        <p14:creationId xmlns:p14="http://schemas.microsoft.com/office/powerpoint/2010/main" val="2232315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180024" y="2343563"/>
            <a:ext cx="10120747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MY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SEKIAN TERIMA KASIH</a:t>
            </a:r>
          </a:p>
        </p:txBody>
      </p:sp>
    </p:spTree>
    <p:extLst>
      <p:ext uri="{BB962C8B-B14F-4D97-AF65-F5344CB8AC3E}">
        <p14:creationId xmlns:p14="http://schemas.microsoft.com/office/powerpoint/2010/main" val="666973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218661" y="398854"/>
            <a:ext cx="10120747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MY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SENARAI PPL KENDIRI LANTIKAN JTM SESI 1/2015</a:t>
            </a: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73916447"/>
              </p:ext>
            </p:extLst>
          </p:nvPr>
        </p:nvGraphicFramePr>
        <p:xfrm>
          <a:off x="1262128" y="1120462"/>
          <a:ext cx="10077280" cy="5274088"/>
        </p:xfrm>
        <a:graphic>
          <a:graphicData uri="http://schemas.openxmlformats.org/drawingml/2006/table">
            <a:tbl>
              <a:tblPr/>
              <a:tblGrid>
                <a:gridCol w="2407504"/>
                <a:gridCol w="1369406"/>
                <a:gridCol w="1369406"/>
                <a:gridCol w="3224730"/>
                <a:gridCol w="1706234"/>
              </a:tblGrid>
              <a:tr h="873538"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INSTITUT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Semester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TAHAP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Nama PPL </a:t>
                      </a:r>
                      <a:r>
                        <a:rPr lang="en-MY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JTM PPU</a:t>
                      </a:r>
                      <a:endParaRPr lang="en-MY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ILJTM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COE ILP Kepala Batas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Sem 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 Mohd Kamal Zainol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ILP Jitra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COE ILP Kepala Batas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Sem 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DKM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 Abdul Aziz Miad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ILP Ipoh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ILP Jitra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Sem 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 Zulkhairi Dizyauddin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ILP Ipoh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ILP Ipoh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Sem 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 Azrol Omar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COE ILP KB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ILP KL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Sem 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 Roslan Zulkifli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ADTEC SA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ILP Mersing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Sem 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 Amran Ismail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ILP KL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ILP Kuala Terengganu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en-MY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Tiada pelajar sem 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MY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MY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MY"/>
                    </a:p>
                  </a:txBody>
                  <a:tcPr/>
                </a:tc>
              </a:tr>
              <a:tr h="228600"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ILP Kota Bahru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Sem 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 Marzuki Mamat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ILP KT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ILP Sandakan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Sem 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 Sahmeedan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ILP Labuan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ILP Labuan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Sem 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Pn Cindy Yap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ADTEC Bintulu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ILP Miri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Sem 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 Silvester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ILP Sandakan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ADTEC SA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SEM 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DKM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Pn Cindy Yap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ADTEC Bintulu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ADTEC Kemaman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en-MY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Tiada pelajar sem 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MY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MY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MY"/>
                    </a:p>
                  </a:txBody>
                  <a:tcPr/>
                </a:tc>
              </a:tr>
              <a:tr h="228600"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ADTEC Bintulu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Sem 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DKM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 Shahril Azli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JTM HQ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98773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218661" y="218548"/>
            <a:ext cx="10120747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MY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BILANGAN CALON TEK PPU</a:t>
            </a: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99084937"/>
              </p:ext>
            </p:extLst>
          </p:nvPr>
        </p:nvGraphicFramePr>
        <p:xfrm>
          <a:off x="1218661" y="1444099"/>
          <a:ext cx="10120746" cy="3486150"/>
        </p:xfrm>
        <a:graphic>
          <a:graphicData uri="http://schemas.openxmlformats.org/drawingml/2006/table">
            <a:tbl>
              <a:tblPr/>
              <a:tblGrid>
                <a:gridCol w="2145096"/>
                <a:gridCol w="1865066"/>
                <a:gridCol w="1300766"/>
                <a:gridCol w="1006456"/>
                <a:gridCol w="2479792"/>
                <a:gridCol w="1323570"/>
              </a:tblGrid>
              <a:tr h="352425"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INSTITUT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0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Rekod</a:t>
                      </a:r>
                      <a:r>
                        <a:rPr lang="en-MY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MY" sz="20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bil</a:t>
                      </a:r>
                      <a:r>
                        <a:rPr lang="en-MY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MY" sz="20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calon</a:t>
                      </a:r>
                      <a:endParaRPr lang="en-MY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Semester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TAHAP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 pengambilan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Catatan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8600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MY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COE ILP Kepala Batas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Sem 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K01017-C-040-3-18014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8600">
                <a:tc vMerge="1">
                  <a:txBody>
                    <a:bodyPr/>
                    <a:lstStyle/>
                    <a:p>
                      <a:endParaRPr lang="en-MY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Sem 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DKM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K01017-C-040-4-28288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ILP Jitra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Sem 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K01009-C-040-3-18371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ILP Ipoh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Sem 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K01010-C-040-3-17391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8600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MY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ILP KL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Sem 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K01001-C-040-3-18567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8600">
                <a:tc vMerge="1">
                  <a:txBody>
                    <a:bodyPr/>
                    <a:lstStyle/>
                    <a:p>
                      <a:endParaRPr lang="en-MY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Sem 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K01001-C-040-3-24767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8600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MY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ILP Mersing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Sem 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K01021-C-040-3-16610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8600">
                <a:tc vMerge="1">
                  <a:txBody>
                    <a:bodyPr/>
                    <a:lstStyle/>
                    <a:p>
                      <a:endParaRPr lang="en-MY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Sem 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K01021-C-040-3-16611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ILP Kuala Terengganu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en-MY" sz="2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Tiada</a:t>
                      </a:r>
                      <a:r>
                        <a:rPr lang="en-MY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MY" sz="2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pelajar</a:t>
                      </a:r>
                      <a:r>
                        <a:rPr lang="en-MY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SKM 3 </a:t>
                      </a:r>
                      <a:r>
                        <a:rPr lang="en-MY" sz="2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sesi</a:t>
                      </a:r>
                      <a:r>
                        <a:rPr lang="en-MY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MY" sz="2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ini</a:t>
                      </a:r>
                      <a:endParaRPr lang="en-MY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MY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MY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MY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MY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70628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218661" y="218548"/>
            <a:ext cx="10120747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MY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BILANGAN CALON TEK PPU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07312771"/>
              </p:ext>
            </p:extLst>
          </p:nvPr>
        </p:nvGraphicFramePr>
        <p:xfrm>
          <a:off x="1218663" y="1302297"/>
          <a:ext cx="10120745" cy="4095750"/>
        </p:xfrm>
        <a:graphic>
          <a:graphicData uri="http://schemas.openxmlformats.org/drawingml/2006/table">
            <a:tbl>
              <a:tblPr/>
              <a:tblGrid>
                <a:gridCol w="1923782"/>
                <a:gridCol w="1828800"/>
                <a:gridCol w="1429555"/>
                <a:gridCol w="965915"/>
                <a:gridCol w="2640170"/>
                <a:gridCol w="1332523"/>
              </a:tblGrid>
              <a:tr h="333375"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INSTITUT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0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Rekod</a:t>
                      </a:r>
                      <a:r>
                        <a:rPr lang="en-MY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MY" sz="20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bil</a:t>
                      </a:r>
                      <a:r>
                        <a:rPr lang="en-MY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MY" sz="20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calon</a:t>
                      </a:r>
                      <a:endParaRPr lang="en-MY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Semester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TAHAP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 </a:t>
                      </a:r>
                      <a:r>
                        <a:rPr lang="en-MY" sz="20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pengambilan</a:t>
                      </a:r>
                      <a:endParaRPr lang="en-MY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Catatan</a:t>
                      </a:r>
                      <a:endParaRPr lang="en-MY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228600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MY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ILP Kota </a:t>
                      </a:r>
                      <a:r>
                        <a:rPr lang="en-MY" sz="2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Bahru</a:t>
                      </a:r>
                      <a:endParaRPr lang="en-MY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Sem 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K01008-C-040-3-13091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Calon</a:t>
                      </a:r>
                      <a:r>
                        <a:rPr lang="en-MY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MY" sz="2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ulang</a:t>
                      </a:r>
                      <a:endParaRPr lang="en-MY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8600">
                <a:tc vMerge="1">
                  <a:txBody>
                    <a:bodyPr/>
                    <a:lstStyle/>
                    <a:p>
                      <a:endParaRPr lang="en-MY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Sem 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K01008-C-040-3-28554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Calon Kursus JPA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8600">
                <a:tc vMerge="1">
                  <a:txBody>
                    <a:bodyPr/>
                    <a:lstStyle/>
                    <a:p>
                      <a:endParaRPr lang="en-MY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Sem</a:t>
                      </a:r>
                      <a:r>
                        <a:rPr lang="en-MY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K01008-C-040-3-17599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ILP Sandakan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Sem 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K010222-C-040-3-18325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ILP Labuan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Sem 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K01005-C-040-3-16884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8600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MY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ILP Miri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Sem 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K1023-C-040-2-26404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8600">
                <a:tc vMerge="1">
                  <a:txBody>
                    <a:bodyPr/>
                    <a:lstStyle/>
                    <a:p>
                      <a:endParaRPr lang="en-MY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Sem 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K1023-C-040-3-26405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8600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MY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ADTEC SA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SEM 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DKM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K01102-C-040-4-26809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8600">
                <a:tc vMerge="1">
                  <a:txBody>
                    <a:bodyPr/>
                    <a:lstStyle/>
                    <a:p>
                      <a:endParaRPr lang="en-MY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SEM 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DKM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K01102-C-040-4-21644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MY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ADTEC Bintulu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Sem 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DKM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K01106-ME-020-4-30554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MY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ADTEC </a:t>
                      </a:r>
                      <a:r>
                        <a:rPr lang="en-MY" sz="2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Kemaman</a:t>
                      </a:r>
                      <a:endParaRPr lang="en-MY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en-MY" sz="2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Tiada</a:t>
                      </a:r>
                      <a:r>
                        <a:rPr lang="en-MY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MY" sz="2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pelajar</a:t>
                      </a:r>
                      <a:r>
                        <a:rPr lang="en-MY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DKM </a:t>
                      </a:r>
                      <a:r>
                        <a:rPr lang="en-MY" sz="2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sesi</a:t>
                      </a:r>
                      <a:r>
                        <a:rPr lang="en-MY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MY" sz="2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ini</a:t>
                      </a:r>
                      <a:endParaRPr lang="en-MY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MY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MY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MY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MY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25505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218661" y="218548"/>
            <a:ext cx="10120747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MY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BILANGAN CALON KESELURUHAN ILJTM YANG DIDAFTAR</a:t>
            </a:r>
          </a:p>
        </p:txBody>
      </p:sp>
      <p:graphicFrame>
        <p:nvGraphicFramePr>
          <p:cNvPr id="4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57217429"/>
              </p:ext>
            </p:extLst>
          </p:nvPr>
        </p:nvGraphicFramePr>
        <p:xfrm>
          <a:off x="1218661" y="1117241"/>
          <a:ext cx="10120747" cy="520628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120800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218661" y="398854"/>
            <a:ext cx="10120747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MY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KEPUTUSAN MENGIKUT ILJTM</a:t>
            </a: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72070824"/>
              </p:ext>
            </p:extLst>
          </p:nvPr>
        </p:nvGraphicFramePr>
        <p:xfrm>
          <a:off x="296214" y="1392584"/>
          <a:ext cx="11706894" cy="3387090"/>
        </p:xfrm>
        <a:graphic>
          <a:graphicData uri="http://schemas.openxmlformats.org/drawingml/2006/table">
            <a:tbl>
              <a:tblPr/>
              <a:tblGrid>
                <a:gridCol w="1623475"/>
                <a:gridCol w="1623475"/>
                <a:gridCol w="923444"/>
                <a:gridCol w="923444"/>
                <a:gridCol w="2174564"/>
                <a:gridCol w="1444744"/>
                <a:gridCol w="1444744"/>
                <a:gridCol w="1549004"/>
              </a:tblGrid>
              <a:tr h="352425">
                <a:tc>
                  <a:txBody>
                    <a:bodyPr/>
                    <a:lstStyle/>
                    <a:p>
                      <a:pPr algn="ctr" fontAlgn="ctr"/>
                      <a:r>
                        <a:rPr lang="en-MY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INSTITUT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Rekod bil calon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Semester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TAHAP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 pengambilan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Kedatangan calon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LULUS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Catatan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8600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MY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COE ILP Kepala Batas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Sem 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K01017-C-040-3-18014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5BH 1 US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8600">
                <a:tc vMerge="1">
                  <a:txBody>
                    <a:bodyPr/>
                    <a:lstStyle/>
                    <a:p>
                      <a:endParaRPr lang="en-MY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Sem 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DKM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K01017-C-040-4-28288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 BH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ctr" fontAlgn="ctr"/>
                      <a:r>
                        <a:rPr lang="en-MY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ILP Jitra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Sem 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K01009-C-040-3-18371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 BH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ctr" fontAlgn="ctr"/>
                      <a:r>
                        <a:rPr lang="en-MY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ILP Ipoh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Sem 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K01010-C-040-3-17391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 </a:t>
                      </a:r>
                      <a:r>
                        <a:rPr lang="en-MY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BH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8600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MY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ILP KL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Sem 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K01001-C-040-3-18567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 BH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8600">
                <a:tc vMerge="1">
                  <a:txBody>
                    <a:bodyPr/>
                    <a:lstStyle/>
                    <a:p>
                      <a:endParaRPr lang="en-MY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Sem 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K01001-C-040-3-24767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 BH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8600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MY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ILP Mersing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Sem 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K01021-C-040-3-16610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 BH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8600">
                <a:tc vMerge="1">
                  <a:txBody>
                    <a:bodyPr/>
                    <a:lstStyle/>
                    <a:p>
                      <a:endParaRPr lang="en-MY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Sem 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K01021-C-040-3-16611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 BH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ctr" fontAlgn="ctr"/>
                      <a:r>
                        <a:rPr lang="en-MY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ILP Kuala Terengganu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gridSpan="6">
                  <a:txBody>
                    <a:bodyPr/>
                    <a:lstStyle/>
                    <a:p>
                      <a:pPr algn="ctr" fontAlgn="ctr"/>
                      <a:r>
                        <a:rPr lang="en-MY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Tiada</a:t>
                      </a:r>
                      <a:r>
                        <a:rPr lang="en-MY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MY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pelajar</a:t>
                      </a:r>
                      <a:r>
                        <a:rPr lang="en-MY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SKM 3 </a:t>
                      </a:r>
                      <a:r>
                        <a:rPr lang="en-MY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sesi</a:t>
                      </a:r>
                      <a:r>
                        <a:rPr lang="en-MY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MY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ini</a:t>
                      </a:r>
                      <a:endParaRPr lang="en-MY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MY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MY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MY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MY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MY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3103808" y="5331854"/>
            <a:ext cx="362278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MY" dirty="0" smtClean="0"/>
              <a:t>Nota :</a:t>
            </a:r>
          </a:p>
          <a:p>
            <a:r>
              <a:rPr lang="en-MY" dirty="0" smtClean="0"/>
              <a:t>BH – </a:t>
            </a:r>
            <a:r>
              <a:rPr lang="en-MY" dirty="0" err="1" smtClean="0"/>
              <a:t>Berhenti</a:t>
            </a:r>
            <a:endParaRPr lang="en-MY" dirty="0" smtClean="0"/>
          </a:p>
          <a:p>
            <a:r>
              <a:rPr lang="en-MY" dirty="0" smtClean="0"/>
              <a:t>US – </a:t>
            </a:r>
            <a:r>
              <a:rPr lang="en-MY" dirty="0" err="1" smtClean="0"/>
              <a:t>Ulang</a:t>
            </a:r>
            <a:r>
              <a:rPr lang="en-MY" dirty="0" smtClean="0"/>
              <a:t> semester </a:t>
            </a:r>
            <a:r>
              <a:rPr lang="en-MY" dirty="0" err="1" smtClean="0"/>
              <a:t>kerana</a:t>
            </a:r>
            <a:r>
              <a:rPr lang="en-MY" dirty="0" smtClean="0"/>
              <a:t> </a:t>
            </a:r>
            <a:r>
              <a:rPr lang="en-MY" dirty="0" err="1" smtClean="0"/>
              <a:t>tangguh</a:t>
            </a:r>
            <a:endParaRPr lang="en-MY" dirty="0"/>
          </a:p>
        </p:txBody>
      </p:sp>
    </p:spTree>
    <p:extLst>
      <p:ext uri="{BB962C8B-B14F-4D97-AF65-F5344CB8AC3E}">
        <p14:creationId xmlns:p14="http://schemas.microsoft.com/office/powerpoint/2010/main" val="2684344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218661" y="398854"/>
            <a:ext cx="10120747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MY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KEPUTUSAN MENGIKUT ILJTM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2936384" y="5640946"/>
            <a:ext cx="405508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MY" dirty="0" smtClean="0"/>
              <a:t>Nota :</a:t>
            </a:r>
          </a:p>
          <a:p>
            <a:r>
              <a:rPr lang="en-MY" dirty="0" smtClean="0"/>
              <a:t>BH – </a:t>
            </a:r>
            <a:r>
              <a:rPr lang="en-MY" dirty="0" err="1" smtClean="0"/>
              <a:t>Berhenti</a:t>
            </a:r>
            <a:endParaRPr lang="en-MY" dirty="0" smtClean="0"/>
          </a:p>
          <a:p>
            <a:r>
              <a:rPr lang="en-MY" dirty="0" smtClean="0"/>
              <a:t>US – </a:t>
            </a:r>
            <a:r>
              <a:rPr lang="en-MY" dirty="0" err="1" smtClean="0"/>
              <a:t>Ulang</a:t>
            </a:r>
            <a:r>
              <a:rPr lang="en-MY" dirty="0" smtClean="0"/>
              <a:t> semester </a:t>
            </a:r>
            <a:r>
              <a:rPr lang="en-MY" dirty="0" err="1" smtClean="0"/>
              <a:t>kerana</a:t>
            </a:r>
            <a:r>
              <a:rPr lang="en-MY" dirty="0" smtClean="0"/>
              <a:t> </a:t>
            </a:r>
            <a:r>
              <a:rPr lang="en-MY" dirty="0" err="1" smtClean="0"/>
              <a:t>tangguh</a:t>
            </a:r>
            <a:endParaRPr lang="en-MY" dirty="0" smtClean="0"/>
          </a:p>
          <a:p>
            <a:r>
              <a:rPr lang="en-MY" dirty="0" smtClean="0"/>
              <a:t>BT – </a:t>
            </a:r>
            <a:r>
              <a:rPr lang="en-MY" dirty="0" err="1" smtClean="0"/>
              <a:t>Belum</a:t>
            </a:r>
            <a:r>
              <a:rPr lang="en-MY" dirty="0" smtClean="0"/>
              <a:t> </a:t>
            </a:r>
            <a:r>
              <a:rPr lang="en-MY" dirty="0" err="1" smtClean="0"/>
              <a:t>terampil</a:t>
            </a:r>
            <a:r>
              <a:rPr lang="en-MY" dirty="0" smtClean="0"/>
              <a:t> </a:t>
            </a:r>
            <a:r>
              <a:rPr lang="en-MY" dirty="0" err="1" smtClean="0"/>
              <a:t>kerana</a:t>
            </a:r>
            <a:r>
              <a:rPr lang="en-MY" dirty="0" smtClean="0"/>
              <a:t> GAGAL </a:t>
            </a:r>
            <a:r>
              <a:rPr lang="en-MY" dirty="0" err="1" smtClean="0"/>
              <a:t>Amali</a:t>
            </a:r>
            <a:endParaRPr lang="en-MY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48183625"/>
              </p:ext>
            </p:extLst>
          </p:nvPr>
        </p:nvGraphicFramePr>
        <p:xfrm>
          <a:off x="228735" y="1224157"/>
          <a:ext cx="11735737" cy="4229100"/>
        </p:xfrm>
        <a:graphic>
          <a:graphicData uri="http://schemas.openxmlformats.org/drawingml/2006/table">
            <a:tbl>
              <a:tblPr/>
              <a:tblGrid>
                <a:gridCol w="1627475"/>
                <a:gridCol w="1627475"/>
                <a:gridCol w="925720"/>
                <a:gridCol w="925720"/>
                <a:gridCol w="2179921"/>
                <a:gridCol w="1448303"/>
                <a:gridCol w="1448303"/>
                <a:gridCol w="1552820"/>
              </a:tblGrid>
              <a:tr h="352425">
                <a:tc>
                  <a:txBody>
                    <a:bodyPr/>
                    <a:lstStyle/>
                    <a:p>
                      <a:pPr algn="ctr" fontAlgn="ctr"/>
                      <a:r>
                        <a:rPr lang="en-MY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INSTITUT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Rekod bil calon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Semester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TAHAP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 pengambilan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Kedatangan calon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LULUS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Catatan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8600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MY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ILP Kota Bahru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Sem 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K01008-C-040-3-13091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Calon ulang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8600">
                <a:tc vMerge="1">
                  <a:txBody>
                    <a:bodyPr/>
                    <a:lstStyle/>
                    <a:p>
                      <a:endParaRPr lang="en-MY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Sem 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K01008-C-040-3-28554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18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Calon</a:t>
                      </a:r>
                      <a:r>
                        <a:rPr lang="en-MY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MY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JPA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8600">
                <a:tc vMerge="1">
                  <a:txBody>
                    <a:bodyPr/>
                    <a:lstStyle/>
                    <a:p>
                      <a:endParaRPr lang="en-MY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Sem 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K01008-C-040-3-17599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 BH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ctr" fontAlgn="ctr"/>
                      <a:r>
                        <a:rPr lang="en-MY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ILP Sandakan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Sem 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K010222-C-040-3-18325</a:t>
                      </a:r>
                      <a:endParaRPr lang="en-MY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 </a:t>
                      </a:r>
                      <a:r>
                        <a:rPr lang="en-MY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US</a:t>
                      </a:r>
                      <a:endParaRPr lang="en-MY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ctr" fontAlgn="ctr"/>
                      <a:r>
                        <a:rPr lang="en-MY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ILP Labuan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Sem 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K01005-C-040-3-16884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2BH 1 BT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8600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MY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ILP Miri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Sem 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K1023-C-040-2-26404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 BH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8600">
                <a:tc vMerge="1">
                  <a:txBody>
                    <a:bodyPr/>
                    <a:lstStyle/>
                    <a:p>
                      <a:endParaRPr lang="en-MY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Sem 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K1023-C-040-3-26405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8600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MY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ADTEC SA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SEM 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DKM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K01102-C-040-4-26809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 BH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8600">
                <a:tc vMerge="1">
                  <a:txBody>
                    <a:bodyPr/>
                    <a:lstStyle/>
                    <a:p>
                      <a:endParaRPr lang="en-MY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SEM 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DKM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K01102-C-040-4-21644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OK</a:t>
                      </a:r>
                      <a:r>
                        <a:rPr lang="en-MY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ctr" fontAlgn="ctr"/>
                      <a:r>
                        <a:rPr lang="en-MY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ADTEC Bintulu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Sem 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DKM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K01106-ME-020-4-30554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 BH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fontAlgn="ctr"/>
                      <a:r>
                        <a:rPr lang="en-MY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ADTEC Kemaman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gridSpan="6">
                  <a:txBody>
                    <a:bodyPr/>
                    <a:lstStyle/>
                    <a:p>
                      <a:pPr algn="ctr" fontAlgn="ctr"/>
                      <a:r>
                        <a:rPr lang="en-MY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Tiada</a:t>
                      </a:r>
                      <a:r>
                        <a:rPr lang="en-MY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MY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pelajar</a:t>
                      </a:r>
                      <a:r>
                        <a:rPr lang="en-MY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DKM </a:t>
                      </a:r>
                      <a:r>
                        <a:rPr lang="en-MY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sesi</a:t>
                      </a:r>
                      <a:r>
                        <a:rPr lang="en-MY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MY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ini</a:t>
                      </a:r>
                      <a:endParaRPr lang="en-MY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MY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MY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MY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MY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MY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32887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218661" y="398854"/>
            <a:ext cx="10120747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MY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PERBANDINGAN KEPUTUSAN DENGAN SESI 2/2014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58173574"/>
              </p:ext>
            </p:extLst>
          </p:nvPr>
        </p:nvGraphicFramePr>
        <p:xfrm>
          <a:off x="334851" y="1334278"/>
          <a:ext cx="11526592" cy="5168265"/>
        </p:xfrm>
        <a:graphic>
          <a:graphicData uri="http://schemas.openxmlformats.org/drawingml/2006/table">
            <a:tbl>
              <a:tblPr/>
              <a:tblGrid>
                <a:gridCol w="1869641"/>
                <a:gridCol w="1869641"/>
                <a:gridCol w="2126930"/>
                <a:gridCol w="2212695"/>
                <a:gridCol w="3447685"/>
              </a:tblGrid>
              <a:tr h="352425">
                <a:tc>
                  <a:txBody>
                    <a:bodyPr/>
                    <a:lstStyle/>
                    <a:p>
                      <a:pPr algn="ctr" fontAlgn="ctr"/>
                      <a:r>
                        <a:rPr lang="en-MY" sz="17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INSTITUT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1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Jenis Calon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1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% LULUS Sesi 2/2014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1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% LULUS Sesi 1/2015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1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Catatan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8600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MY" sz="1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COE ILP Kepala Batas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1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SKM 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1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1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1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 Calon Ulang Semester 4 kerana tangguh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8600">
                <a:tc vMerge="1">
                  <a:txBody>
                    <a:bodyPr/>
                    <a:lstStyle/>
                    <a:p>
                      <a:endParaRPr lang="en-MY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1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DKM 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1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Tiada pelajar DKM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1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1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ctr" fontAlgn="ctr"/>
                      <a:r>
                        <a:rPr lang="en-MY" sz="1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ILP Jitra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1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SKM 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1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1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1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ctr" fontAlgn="ctr"/>
                      <a:r>
                        <a:rPr lang="en-MY" sz="1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ILP Ipoh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1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SKM 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1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1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1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ctr" fontAlgn="ctr"/>
                      <a:r>
                        <a:rPr lang="en-MY" sz="1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ILP KL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1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SKM 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1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Tiada pelajar SKM 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1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1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ctr" fontAlgn="ctr"/>
                      <a:r>
                        <a:rPr lang="en-MY" sz="1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ILP Mersing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1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SKM 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1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1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1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ctr" fontAlgn="ctr"/>
                      <a:r>
                        <a:rPr lang="en-MY" sz="1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ILP Kuala Terengganu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1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SKM 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1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Tiada Pelajar SKM Sijil T3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1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8600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MY" sz="1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ILP Kota Bahru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1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SKM 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1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Tiada pelajar SKM 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1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1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8600">
                <a:tc vMerge="1">
                  <a:txBody>
                    <a:bodyPr/>
                    <a:lstStyle/>
                    <a:p>
                      <a:endParaRPr lang="en-MY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1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SKM 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1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1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1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ctr" fontAlgn="ctr"/>
                      <a:r>
                        <a:rPr lang="en-MY" sz="1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ILP Sandakan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1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SKM 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1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1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1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 Calon Ulang Semester 4 kerana tangguh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ctr" fontAlgn="ctr"/>
                      <a:r>
                        <a:rPr lang="en-MY" sz="1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ILP Labuan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1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SKM 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1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1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1700" b="1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1 </a:t>
                      </a:r>
                      <a:r>
                        <a:rPr lang="en-MY" sz="1700" b="1" i="0" u="none" strike="noStrike" dirty="0" err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Belum</a:t>
                      </a:r>
                      <a:r>
                        <a:rPr lang="en-MY" sz="1700" b="1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MY" sz="1700" b="1" i="0" u="none" strike="noStrike" dirty="0" err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Terampil</a:t>
                      </a:r>
                      <a:r>
                        <a:rPr lang="en-MY" sz="1700" b="1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 GAGAL </a:t>
                      </a:r>
                      <a:r>
                        <a:rPr lang="en-MY" sz="1700" b="1" i="0" u="none" strike="noStrike" dirty="0" err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Amali</a:t>
                      </a:r>
                      <a:endParaRPr lang="en-MY" sz="1700" b="1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8600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MY" sz="1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ILP Miri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1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SKM 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1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Tiada pelajar SKM 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1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1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8600">
                <a:tc vMerge="1">
                  <a:txBody>
                    <a:bodyPr/>
                    <a:lstStyle/>
                    <a:p>
                      <a:endParaRPr lang="en-MY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1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SKM 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1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1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1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ctr" fontAlgn="ctr"/>
                      <a:r>
                        <a:rPr lang="en-MY" sz="1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ADTEC SA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1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DKM 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1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Tidak terlibat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1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1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ctr" fontAlgn="ctr"/>
                      <a:r>
                        <a:rPr lang="en-MY" sz="1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ADTEC Kemaman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1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DKM 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1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Tidak terlibat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1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Tiada Pelajar DKM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1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ctr" fontAlgn="ctr"/>
                      <a:r>
                        <a:rPr lang="en-MY" sz="1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ADTEC Bintulu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1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DKM 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1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Tidak terlibat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1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1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06252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192903" y="398855"/>
            <a:ext cx="10120747" cy="95410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MY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RINGKASAN KESELURUHAN ILJTM</a:t>
            </a:r>
          </a:p>
          <a:p>
            <a:pPr algn="ctr"/>
            <a:r>
              <a:rPr lang="en-MY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SESI 1/2015</a:t>
            </a: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09110967"/>
              </p:ext>
            </p:extLst>
          </p:nvPr>
        </p:nvGraphicFramePr>
        <p:xfrm>
          <a:off x="2150772" y="2348305"/>
          <a:ext cx="7701565" cy="1876425"/>
        </p:xfrm>
        <a:graphic>
          <a:graphicData uri="http://schemas.openxmlformats.org/drawingml/2006/table">
            <a:tbl>
              <a:tblPr/>
              <a:tblGrid>
                <a:gridCol w="3756861"/>
                <a:gridCol w="2227282"/>
                <a:gridCol w="1717422"/>
              </a:tblGrid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MY" sz="2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Perkara</a:t>
                      </a:r>
                      <a:endParaRPr lang="en-MY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MY" sz="2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Jumlah</a:t>
                      </a:r>
                      <a:r>
                        <a:rPr lang="en-MY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MY" sz="2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calon</a:t>
                      </a:r>
                      <a:endParaRPr lang="en-MY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MY" sz="2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Catatan</a:t>
                      </a:r>
                      <a:endParaRPr lang="en-MY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MY" sz="2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Jumlah</a:t>
                      </a:r>
                      <a:r>
                        <a:rPr lang="en-MY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MY" sz="24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Hadir</a:t>
                      </a:r>
                      <a:r>
                        <a:rPr lang="en-MY" sz="2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PEPERIKSAAN</a:t>
                      </a:r>
                      <a:endParaRPr lang="en-MY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MY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266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MY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MY" sz="2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Jumlah</a:t>
                      </a:r>
                      <a:r>
                        <a:rPr lang="en-MY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LULUS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MY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263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MY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MY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JUMLAH GAGAL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MY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MY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SKM 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algn="ctr" fontAlgn="b"/>
                      <a:r>
                        <a:rPr lang="en-MY" sz="2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Tangguh</a:t>
                      </a:r>
                      <a:endParaRPr lang="en-MY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MY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MY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SKM 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68297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648</TotalTime>
  <Words>1104</Words>
  <Application>Microsoft Office PowerPoint</Application>
  <PresentationFormat>Custom</PresentationFormat>
  <Paragraphs>582</Paragraphs>
  <Slides>15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PPU-010</dc:creator>
  <cp:lastModifiedBy>noralize</cp:lastModifiedBy>
  <cp:revision>62</cp:revision>
  <cp:lastPrinted>2015-02-18T03:09:47Z</cp:lastPrinted>
  <dcterms:created xsi:type="dcterms:W3CDTF">2015-02-18T02:31:55Z</dcterms:created>
  <dcterms:modified xsi:type="dcterms:W3CDTF">2015-10-08T08:22:22Z</dcterms:modified>
</cp:coreProperties>
</file>