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6" r:id="rId9"/>
    <p:sldId id="273" r:id="rId10"/>
    <p:sldId id="260" r:id="rId11"/>
    <p:sldId id="267" r:id="rId12"/>
    <p:sldId id="271" r:id="rId13"/>
    <p:sldId id="269" r:id="rId14"/>
    <p:sldId id="272" r:id="rId15"/>
    <p:sldId id="274" r:id="rId16"/>
    <p:sldId id="275" r:id="rId17"/>
    <p:sldId id="264" r:id="rId18"/>
    <p:sldId id="265" r:id="rId19"/>
    <p:sldId id="277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6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251" autoAdjust="0"/>
  </p:normalViewPr>
  <p:slideViewPr>
    <p:cSldViewPr>
      <p:cViewPr>
        <p:scale>
          <a:sx n="66" d="100"/>
          <a:sy n="66" d="100"/>
        </p:scale>
        <p:origin x="-200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9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D9F1A-071E-48BD-B6A2-BDB38D12525D}" type="datetimeFigureOut">
              <a:rPr lang="en-MY" smtClean="0"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0C2AF-9A91-4B7E-8F1F-E9493765DFC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973101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MY" smtClean="0"/>
              <a:t>LAMPIRAN 9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6C5D0-BDC6-49D2-8F98-FDE1CCF4D2DF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C276F-6D6A-4139-9832-F9DC997F6B9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6664340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16412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</a:t>
            </a:r>
            <a:r>
              <a:rPr lang="en-US" baseline="0" dirty="0" smtClean="0"/>
              <a:t> pretest result from pilot study and current implementation, it is found that the entry quality of students are about the same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47% - Band 1</a:t>
            </a:r>
          </a:p>
          <a:p>
            <a:r>
              <a:rPr lang="en-US" baseline="0" dirty="0" smtClean="0"/>
              <a:t>40% - Band 2</a:t>
            </a:r>
          </a:p>
          <a:p>
            <a:r>
              <a:rPr lang="en-US" baseline="0" dirty="0" smtClean="0"/>
              <a:t>13% - Band 3</a:t>
            </a:r>
          </a:p>
          <a:p>
            <a:endParaRPr lang="en-US" baseline="0" dirty="0" smtClean="0"/>
          </a:p>
          <a:p>
            <a:r>
              <a:rPr lang="en-US" baseline="0" dirty="0" smtClean="0"/>
              <a:t>After 2 cycles of implementation, it can be seen that there are significant increase for Band 3 (21.6% </a:t>
            </a:r>
            <a:r>
              <a:rPr lang="en-US" baseline="0" dirty="0" smtClean="0">
                <a:sym typeface="Wingdings" pitchFamily="2" charset="2"/>
              </a:rPr>
              <a:t> 30%) and significant decrease for Band 1 (23.2%  17%)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13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average also</a:t>
            </a:r>
            <a:r>
              <a:rPr lang="en-US" baseline="0" dirty="0" smtClean="0"/>
              <a:t> increase especially reading skills. 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14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Analysis</a:t>
            </a:r>
            <a:r>
              <a:rPr lang="en-US" baseline="0" dirty="0" smtClean="0"/>
              <a:t> by institute shows that ILP KL is able to maintain its excellent performance of achieving 0% band 1.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Pedas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Selandar</a:t>
            </a:r>
            <a:r>
              <a:rPr lang="en-US" baseline="0" dirty="0" smtClean="0"/>
              <a:t> also show good achievement by achieving target set.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ILP </a:t>
            </a:r>
            <a:r>
              <a:rPr lang="en-US" baseline="0" dirty="0" err="1" smtClean="0"/>
              <a:t>Perai</a:t>
            </a:r>
            <a:r>
              <a:rPr lang="en-US" baseline="0" dirty="0" smtClean="0"/>
              <a:t> and ILP </a:t>
            </a:r>
            <a:r>
              <a:rPr lang="en-US" baseline="0" dirty="0" err="1" smtClean="0"/>
              <a:t>B.Katil</a:t>
            </a:r>
            <a:r>
              <a:rPr lang="en-US" baseline="0" dirty="0" smtClean="0"/>
              <a:t> show decrease in performance as the </a:t>
            </a:r>
            <a:r>
              <a:rPr lang="en-US" baseline="0" dirty="0" err="1" smtClean="0"/>
              <a:t>percentange</a:t>
            </a:r>
            <a:r>
              <a:rPr lang="en-US" baseline="0" dirty="0" smtClean="0"/>
              <a:t> of students obtained band 1 are more than last semester.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15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general, the performance for Band 3 has increased except for ILP </a:t>
            </a:r>
            <a:r>
              <a:rPr lang="en-US" baseline="0" dirty="0" err="1" smtClean="0"/>
              <a:t>Perai</a:t>
            </a:r>
            <a:r>
              <a:rPr lang="en-US" baseline="0" dirty="0" smtClean="0"/>
              <a:t> and ILP </a:t>
            </a:r>
            <a:r>
              <a:rPr lang="en-US" baseline="0" dirty="0" err="1" smtClean="0"/>
              <a:t>B.Katil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Pedas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Selandar</a:t>
            </a:r>
            <a:r>
              <a:rPr lang="en-US" baseline="0" dirty="0" smtClean="0"/>
              <a:t> both show drastic improvement for band 3.  </a:t>
            </a:r>
            <a:r>
              <a:rPr lang="en-US" u="sng" baseline="0" dirty="0" smtClean="0">
                <a:solidFill>
                  <a:srgbClr val="FF0000"/>
                </a:solidFill>
              </a:rPr>
              <a:t>(Sanjay </a:t>
            </a:r>
            <a:r>
              <a:rPr lang="en-US" u="sng" baseline="0" dirty="0" err="1" smtClean="0">
                <a:solidFill>
                  <a:srgbClr val="FF0000"/>
                </a:solidFill>
              </a:rPr>
              <a:t>pls</a:t>
            </a:r>
            <a:r>
              <a:rPr lang="en-US" u="sng" baseline="0" dirty="0" smtClean="0">
                <a:solidFill>
                  <a:srgbClr val="FF0000"/>
                </a:solidFill>
              </a:rPr>
              <a:t> share your </a:t>
            </a:r>
            <a:r>
              <a:rPr lang="en-US" u="sng" baseline="0" dirty="0" err="1" smtClean="0">
                <a:solidFill>
                  <a:srgbClr val="FF0000"/>
                </a:solidFill>
              </a:rPr>
              <a:t>experince</a:t>
            </a:r>
            <a:r>
              <a:rPr lang="en-US" u="sng" baseline="0" dirty="0" smtClean="0">
                <a:solidFill>
                  <a:srgbClr val="FF0000"/>
                </a:solidFill>
              </a:rPr>
              <a:t> here)</a:t>
            </a:r>
            <a:endParaRPr lang="en-MY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16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Student is required to have</a:t>
            </a:r>
            <a:r>
              <a:rPr lang="en-US" baseline="0" dirty="0" smtClean="0"/>
              <a:t> a personal journal and at random, teacher would ask student to present to the class.  </a:t>
            </a:r>
          </a:p>
          <a:p>
            <a:r>
              <a:rPr lang="en-US" baseline="0" dirty="0" smtClean="0"/>
              <a:t>Suggestion on Contents </a:t>
            </a:r>
          </a:p>
          <a:p>
            <a:r>
              <a:rPr lang="en-US" baseline="0" dirty="0" smtClean="0"/>
              <a:t>What I did this week??</a:t>
            </a:r>
          </a:p>
          <a:p>
            <a:r>
              <a:rPr lang="en-US" baseline="0" dirty="0" smtClean="0"/>
              <a:t>Where have I been this week??</a:t>
            </a:r>
          </a:p>
          <a:p>
            <a:r>
              <a:rPr lang="en-US" baseline="0" dirty="0" smtClean="0"/>
              <a:t>What I learned this week??</a:t>
            </a:r>
          </a:p>
          <a:p>
            <a:r>
              <a:rPr lang="en-US" dirty="0" smtClean="0"/>
              <a:t>Why I feel (Happy/Sad/Enthusiastic)</a:t>
            </a:r>
            <a:r>
              <a:rPr lang="en-US" baseline="0" dirty="0" smtClean="0"/>
              <a:t> this week??</a:t>
            </a:r>
          </a:p>
          <a:p>
            <a:r>
              <a:rPr lang="en-US" baseline="0" dirty="0" smtClean="0"/>
              <a:t>Who I wanted to talk to this week??</a:t>
            </a:r>
          </a:p>
          <a:p>
            <a:r>
              <a:rPr lang="en-US" baseline="0" dirty="0" smtClean="0"/>
              <a:t>Who is the best person to me this week??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17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Interim</a:t>
            </a:r>
            <a:r>
              <a:rPr lang="en-US" baseline="0" dirty="0" smtClean="0"/>
              <a:t> and Post Test data for ILP Ipoh were not included (not received to date of analysis was done.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Analysis based on 20 ILPs</a:t>
            </a:r>
            <a:endParaRPr lang="en-MY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3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New Pedagogical Approach has proven effective to improve students’ performance.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From 47% of students obtained Band 1 during pre-test, only 17% left at the end of semester.  That’s 64% increase involving 688 students.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2 ILPs achieved Target of 0 band 1 as early as Interim Test (APNT and </a:t>
            </a:r>
            <a:r>
              <a:rPr lang="en-US" baseline="0" dirty="0" err="1" smtClean="0"/>
              <a:t>Selandar</a:t>
            </a:r>
            <a:r>
              <a:rPr lang="en-US" baseline="0" dirty="0" smtClean="0"/>
              <a:t>).  Congratulation to ILP APNT coz successfully achieved target early even though this is the 1</a:t>
            </a:r>
            <a:r>
              <a:rPr lang="en-US" baseline="30000" dirty="0" smtClean="0"/>
              <a:t>st</a:t>
            </a:r>
            <a:r>
              <a:rPr lang="en-US" baseline="0" dirty="0" smtClean="0"/>
              <a:t> time implementing it. In addition, the teacher is only a PSH Teacher.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5 ILPs in total reached Target of 0 band 1 by the end of semester (NT, KL, </a:t>
            </a:r>
            <a:r>
              <a:rPr lang="en-US" baseline="0" dirty="0" err="1" smtClean="0"/>
              <a:t>Selandar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Pedas</a:t>
            </a:r>
            <a:r>
              <a:rPr lang="en-US" baseline="0" dirty="0" smtClean="0"/>
              <a:t> and KT) 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4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Outlier result</a:t>
            </a:r>
            <a:r>
              <a:rPr lang="en-US" baseline="0" dirty="0" smtClean="0"/>
              <a:t> came from ILP Kota </a:t>
            </a:r>
            <a:r>
              <a:rPr lang="en-US" baseline="0" dirty="0" err="1" smtClean="0"/>
              <a:t>Samarahan</a:t>
            </a:r>
            <a:r>
              <a:rPr lang="en-US" baseline="0" dirty="0" smtClean="0"/>
              <a:t>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While all other ILP showed improvement, ILP KS results shows decrease in performance.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Among feedback obtained were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Students did not take the test seriously.  Some did not turn up for the test</a:t>
            </a:r>
            <a:endParaRPr lang="en-MY" baseline="0" dirty="0" smtClean="0"/>
          </a:p>
          <a:p>
            <a:pPr marL="228600" indent="-228600">
              <a:buAutoNum type="arabicParenR"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Corrective action is suggested during upcoming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5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Therefore,</a:t>
            </a:r>
            <a:r>
              <a:rPr lang="en-US" baseline="0" dirty="0" smtClean="0"/>
              <a:t> by excluding ILP KS, the overall performance is as above.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New Strategy has moved 72% (or 749) students from band 1 to either band 2 or band 3.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6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total, 386 students had benefited</a:t>
            </a:r>
            <a:r>
              <a:rPr lang="en-US" baseline="0" dirty="0" smtClean="0"/>
              <a:t> the new </a:t>
            </a:r>
            <a:r>
              <a:rPr lang="en-US" baseline="0" dirty="0" err="1" smtClean="0"/>
              <a:t>pedog</a:t>
            </a:r>
            <a:r>
              <a:rPr lang="en-US" baseline="0" dirty="0" smtClean="0"/>
              <a:t> approach.. Moving from band 1 or band 2 to band 3.  That’s 58% increase from 16% initially to 38% at the end of semester.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Top 3 ILPs are </a:t>
            </a:r>
            <a:r>
              <a:rPr lang="en-US" baseline="0" dirty="0" err="1" smtClean="0"/>
              <a:t>Selandar</a:t>
            </a:r>
            <a:r>
              <a:rPr lang="en-US" baseline="0" dirty="0" smtClean="0"/>
              <a:t>, PG and </a:t>
            </a:r>
            <a:r>
              <a:rPr lang="en-US" baseline="0" dirty="0" err="1" smtClean="0"/>
              <a:t>Pedas</a:t>
            </a:r>
            <a:r>
              <a:rPr lang="en-US" baseline="0" dirty="0" smtClean="0"/>
              <a:t>.  Congratulation to all…!!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7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10 ILPs based on Post Test result</a:t>
            </a:r>
            <a:r>
              <a:rPr lang="en-US" baseline="0" dirty="0" smtClean="0"/>
              <a:t> are as shown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ILP </a:t>
            </a:r>
            <a:r>
              <a:rPr lang="en-US" baseline="0" dirty="0" err="1" smtClean="0"/>
              <a:t>Selandar</a:t>
            </a:r>
            <a:r>
              <a:rPr lang="en-US" baseline="0" dirty="0" smtClean="0"/>
              <a:t>, this is the 2</a:t>
            </a:r>
            <a:r>
              <a:rPr lang="en-US" baseline="30000" dirty="0" smtClean="0"/>
              <a:t>nd</a:t>
            </a:r>
            <a:r>
              <a:rPr lang="en-US" baseline="0" dirty="0" smtClean="0"/>
              <a:t> round as it started JEPT since 2/2014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ILP </a:t>
            </a:r>
            <a:r>
              <a:rPr lang="en-US" baseline="0" dirty="0" err="1" smtClean="0"/>
              <a:t>Pasir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Gudang</a:t>
            </a:r>
            <a:r>
              <a:rPr lang="en-US" baseline="0" dirty="0" smtClean="0"/>
              <a:t>, this is the 1</a:t>
            </a:r>
            <a:r>
              <a:rPr lang="en-US" baseline="30000" dirty="0" smtClean="0"/>
              <a:t>st</a:t>
            </a:r>
            <a:r>
              <a:rPr lang="en-US" baseline="0" dirty="0" smtClean="0"/>
              <a:t> time implementing JEPT and can be considered as Excellent achievement based on total number of students involved.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8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Bottom 3 ILPs are ILP </a:t>
            </a:r>
            <a:r>
              <a:rPr lang="en-US" dirty="0" err="1" smtClean="0"/>
              <a:t>K.Batas</a:t>
            </a:r>
            <a:r>
              <a:rPr lang="en-US" dirty="0" smtClean="0"/>
              <a:t>,</a:t>
            </a:r>
            <a:r>
              <a:rPr lang="en-US" baseline="0" dirty="0" smtClean="0"/>
              <a:t> ILP Sandakan and ILP Kota </a:t>
            </a:r>
            <a:r>
              <a:rPr lang="en-US" baseline="0" dirty="0" err="1" smtClean="0"/>
              <a:t>Samarahan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Should these ILPs need further assistance, they can request the committee to come over.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9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</a:t>
            </a:r>
            <a:r>
              <a:rPr lang="en-US" baseline="0" dirty="0" smtClean="0"/>
              <a:t> Based on marks obtained.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can be seen, all basic skills are improves especially Reading and Listening Skills.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Even though writing skill is still the weakest point, but it can be seen that student in general improved from weak (39.79%) to moderate level (55.27%).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C276F-6D6A-4139-9832-F9DC997F6B97}" type="slidenum">
              <a:rPr lang="en-MY" smtClean="0"/>
              <a:pPr/>
              <a:t>11</a:t>
            </a:fld>
            <a:endParaRPr lang="en-MY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MY" smtClean="0"/>
              <a:t>LAMPIRAN 9</a:t>
            </a:r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1F7B-862A-48AD-9B33-EE014710C26C}" type="datetimeFigureOut">
              <a:rPr lang="en-MY" smtClean="0"/>
              <a:pPr/>
              <a:t>8/10/2015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2DD71-B07B-4650-9057-62DFF71ECFFF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dgvaishnavcollege.edu.in/images/english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96952"/>
            <a:ext cx="8496944" cy="34335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528392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LAPORAN PENCAPAIAN</a:t>
            </a:r>
            <a:br>
              <a:rPr lang="en-US" sz="6000" b="1" dirty="0" smtClean="0"/>
            </a:br>
            <a:r>
              <a:rPr lang="en-US" sz="6000" b="1" dirty="0" smtClean="0"/>
              <a:t>PERLUASAN JEPT</a:t>
            </a:r>
            <a:br>
              <a:rPr lang="en-US" sz="6000" b="1" dirty="0" smtClean="0"/>
            </a:br>
            <a:r>
              <a:rPr lang="en-US" sz="6000" b="1" dirty="0" smtClean="0"/>
              <a:t>SESI 1/2015</a:t>
            </a:r>
            <a:endParaRPr lang="en-MY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5805264"/>
            <a:ext cx="6400800" cy="10527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DISEDIAKAN OLEH:</a:t>
            </a:r>
          </a:p>
          <a:p>
            <a:r>
              <a:rPr lang="en-US" sz="2400" dirty="0" smtClean="0"/>
              <a:t>JUNNAINA HUSIN CHUA</a:t>
            </a:r>
            <a:endParaRPr lang="en-M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ains2u.com/blog/wp-content/uploads/2013/02/the-benefits-of-communication-ski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86933">
            <a:off x="4011278" y="4436147"/>
            <a:ext cx="3906824" cy="25050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SKILLS ACQUIRED</a:t>
            </a:r>
            <a:endParaRPr lang="en-MY" sz="6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1700808"/>
          <a:ext cx="8496942" cy="1296144"/>
        </p:xfrm>
        <a:graphic>
          <a:graphicData uri="http://schemas.openxmlformats.org/drawingml/2006/table">
            <a:tbl>
              <a:tblPr/>
              <a:tblGrid>
                <a:gridCol w="1416157"/>
                <a:gridCol w="1416157"/>
                <a:gridCol w="1416157"/>
                <a:gridCol w="1416157"/>
                <a:gridCol w="1416157"/>
                <a:gridCol w="1416157"/>
              </a:tblGrid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READING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WRITING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LISTENING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SPEAKING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AVERAGE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BAND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77.21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55.27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61.66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56.75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62.73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Up Arrow 4"/>
          <p:cNvSpPr/>
          <p:nvPr/>
        </p:nvSpPr>
        <p:spPr>
          <a:xfrm>
            <a:off x="539552" y="3140968"/>
            <a:ext cx="792088" cy="17281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TextBox 5"/>
          <p:cNvSpPr txBox="1"/>
          <p:nvPr/>
        </p:nvSpPr>
        <p:spPr>
          <a:xfrm>
            <a:off x="323528" y="484999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Band 3</a:t>
            </a:r>
            <a:endParaRPr lang="en-MY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3429000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Students can </a:t>
            </a:r>
            <a:r>
              <a:rPr lang="en-US" sz="4000" b="1" dirty="0" smtClean="0">
                <a:solidFill>
                  <a:srgbClr val="0070C0"/>
                </a:solidFill>
              </a:rPr>
              <a:t>read well</a:t>
            </a:r>
            <a:r>
              <a:rPr lang="en-US" sz="3200" b="1" dirty="0" smtClean="0"/>
              <a:t> but weak in </a:t>
            </a:r>
            <a:r>
              <a:rPr lang="en-US" sz="4000" b="1" dirty="0" smtClean="0">
                <a:solidFill>
                  <a:srgbClr val="FF0000"/>
                </a:solidFill>
              </a:rPr>
              <a:t>writing and speaking </a:t>
            </a:r>
            <a:r>
              <a:rPr lang="en-US" sz="3200" b="1" dirty="0" smtClean="0"/>
              <a:t>skill</a:t>
            </a:r>
            <a:endParaRPr lang="en-MY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SKILLS ACQUIRED</a:t>
            </a:r>
            <a:endParaRPr lang="en-MY" sz="6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1412776"/>
          <a:ext cx="8820469" cy="5112568"/>
        </p:xfrm>
        <a:graphic>
          <a:graphicData uri="http://schemas.openxmlformats.org/drawingml/2006/table">
            <a:tbl>
              <a:tblPr/>
              <a:tblGrid>
                <a:gridCol w="1260067"/>
                <a:gridCol w="1260067"/>
                <a:gridCol w="1260067"/>
                <a:gridCol w="1260067"/>
                <a:gridCol w="1260067"/>
                <a:gridCol w="1260067"/>
                <a:gridCol w="1260067"/>
              </a:tblGrid>
              <a:tr h="12409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endParaRPr lang="en-MY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READING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WRITING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LISTENING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SPEAKING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AVERAGE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BAND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70C0"/>
                          </a:solidFill>
                          <a:latin typeface="Arial"/>
                        </a:rPr>
                        <a:t>POST</a:t>
                      </a:r>
                      <a:endParaRPr lang="en-MY" sz="2000" b="1" i="0" u="none" strike="noStrike" dirty="0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77.21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55.27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61.66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56.75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62.73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70C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76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0070C0"/>
                          </a:solidFill>
                          <a:latin typeface="Arial"/>
                        </a:rPr>
                        <a:t>IMPACT</a:t>
                      </a:r>
                      <a:endParaRPr lang="en-MY" sz="2400" b="1" i="0" u="none" strike="noStrike" dirty="0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409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PRE</a:t>
                      </a:r>
                      <a:endParaRPr lang="en-MY" sz="20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59.82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39.79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52.66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45.54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49.37</a:t>
                      </a:r>
                      <a:endParaRPr lang="en-MY" sz="32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Up Arrow 7"/>
          <p:cNvSpPr/>
          <p:nvPr/>
        </p:nvSpPr>
        <p:spPr>
          <a:xfrm>
            <a:off x="1619672" y="3717032"/>
            <a:ext cx="720000" cy="1440000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Up Arrow 8"/>
          <p:cNvSpPr/>
          <p:nvPr/>
        </p:nvSpPr>
        <p:spPr>
          <a:xfrm>
            <a:off x="2843808" y="3717032"/>
            <a:ext cx="720000" cy="1440000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0" name="Up Arrow 9"/>
          <p:cNvSpPr/>
          <p:nvPr/>
        </p:nvSpPr>
        <p:spPr>
          <a:xfrm>
            <a:off x="4139952" y="3717032"/>
            <a:ext cx="720000" cy="1440000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Up Arrow 10"/>
          <p:cNvSpPr/>
          <p:nvPr/>
        </p:nvSpPr>
        <p:spPr>
          <a:xfrm>
            <a:off x="5436096" y="3717032"/>
            <a:ext cx="720000" cy="1440000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2" name="Up Arrow 11"/>
          <p:cNvSpPr/>
          <p:nvPr/>
        </p:nvSpPr>
        <p:spPr>
          <a:xfrm>
            <a:off x="6660232" y="3717032"/>
            <a:ext cx="720000" cy="1440000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3" name="Up Arrow 12"/>
          <p:cNvSpPr/>
          <p:nvPr/>
        </p:nvSpPr>
        <p:spPr>
          <a:xfrm>
            <a:off x="7956376" y="3717032"/>
            <a:ext cx="720000" cy="1440000"/>
          </a:xfrm>
          <a:prstGeom prst="upArrow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tentequalsmoney.com/wp-content/uploads/media/2013/10/magnifying-glass-298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47925" cy="36724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4365104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Pilot Vs Actual</a:t>
            </a:r>
            <a:endParaRPr lang="en-MY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952"/>
            <a:ext cx="9144000" cy="1260054"/>
          </a:xfrm>
        </p:spPr>
        <p:txBody>
          <a:bodyPr>
            <a:noAutofit/>
          </a:bodyPr>
          <a:lstStyle/>
          <a:p>
            <a:pPr algn="ctr"/>
            <a:r>
              <a:rPr lang="en-MY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PILOT INSTITUTES: Overall Results</a:t>
            </a:r>
            <a:endParaRPr lang="en-MY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584094"/>
              </p:ext>
            </p:extLst>
          </p:nvPr>
        </p:nvGraphicFramePr>
        <p:xfrm>
          <a:off x="275286" y="1275006"/>
          <a:ext cx="8701292" cy="5255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2298"/>
                <a:gridCol w="1567814"/>
                <a:gridCol w="2120112"/>
                <a:gridCol w="2120112"/>
                <a:gridCol w="2340956"/>
              </a:tblGrid>
              <a:tr h="99434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MY" sz="1500" u="none" strike="noStrike" dirty="0">
                          <a:effectLst/>
                        </a:rPr>
                        <a:t> </a:t>
                      </a:r>
                      <a:endParaRPr lang="en-MY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u="none" strike="noStrike" dirty="0">
                          <a:effectLst/>
                        </a:rPr>
                        <a:t>PRETEST</a:t>
                      </a:r>
                      <a:endParaRPr lang="en-MY" sz="3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u="none" strike="noStrike" dirty="0">
                          <a:effectLst/>
                        </a:rPr>
                        <a:t>INTERIM</a:t>
                      </a:r>
                      <a:endParaRPr lang="en-MY" sz="3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u="none" strike="noStrike" dirty="0">
                          <a:effectLst/>
                        </a:rPr>
                        <a:t>POST TEST</a:t>
                      </a:r>
                      <a:endParaRPr lang="en-MY" sz="3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71027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MY" sz="2700" b="1" u="none" strike="noStrike" dirty="0">
                          <a:effectLst/>
                        </a:rPr>
                        <a:t>BAND 1</a:t>
                      </a:r>
                      <a:endParaRPr lang="en-MY" sz="2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2/2014</a:t>
                      </a:r>
                      <a:endParaRPr lang="en-MY" sz="2800" b="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47.8%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34.0%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</a:tr>
              <a:tr h="710276">
                <a:tc vMerge="1">
                  <a:txBody>
                    <a:bodyPr/>
                    <a:lstStyle/>
                    <a:p>
                      <a:pPr algn="ctr" fontAlgn="b"/>
                      <a:endParaRPr lang="en-MY" sz="2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1/2015</a:t>
                      </a:r>
                      <a:endParaRPr lang="en-MY" sz="2800" b="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47.0%</a:t>
                      </a:r>
                      <a:endParaRPr lang="en-MY" sz="360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27.0%</a:t>
                      </a:r>
                      <a:endParaRPr lang="en-MY" sz="360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17.0%</a:t>
                      </a:r>
                      <a:endParaRPr lang="en-MY" sz="360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</a:tr>
              <a:tr h="71027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MY" sz="2700" b="1" u="none" strike="noStrike" dirty="0">
                          <a:effectLst/>
                        </a:rPr>
                        <a:t>BAND 2</a:t>
                      </a:r>
                      <a:endParaRPr lang="en-MY" sz="2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2/2014</a:t>
                      </a:r>
                      <a:endParaRPr lang="en-MY" sz="2800" b="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42.3%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49.2%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55.1%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10276">
                <a:tc vMerge="1">
                  <a:txBody>
                    <a:bodyPr/>
                    <a:lstStyle/>
                    <a:p>
                      <a:pPr algn="ctr" fontAlgn="b"/>
                      <a:endParaRPr lang="en-MY" sz="2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1/2015</a:t>
                      </a:r>
                      <a:endParaRPr lang="en-MY" sz="2800" b="0" dirty="0"/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43.0%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1027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MY" sz="2700" b="1" u="none" strike="noStrike" dirty="0">
                          <a:effectLst/>
                        </a:rPr>
                        <a:t>BAND 3</a:t>
                      </a:r>
                      <a:endParaRPr lang="en-MY" sz="2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2/2014</a:t>
                      </a:r>
                      <a:endParaRPr lang="en-MY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16.8%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21.6%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10276">
                <a:tc vMerge="1">
                  <a:txBody>
                    <a:bodyPr/>
                    <a:lstStyle/>
                    <a:p>
                      <a:pPr algn="ctr" fontAlgn="b"/>
                      <a:endParaRPr lang="en-MY" sz="2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1/2015</a:t>
                      </a:r>
                      <a:endParaRPr lang="en-MY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18.0%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30.0%</a:t>
                      </a:r>
                      <a:endParaRPr lang="en-MY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1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7504" y="1772816"/>
          <a:ext cx="8928003" cy="2736303"/>
        </p:xfrm>
        <a:graphic>
          <a:graphicData uri="http://schemas.openxmlformats.org/drawingml/2006/table">
            <a:tbl>
              <a:tblPr/>
              <a:tblGrid>
                <a:gridCol w="1275429"/>
                <a:gridCol w="1275429"/>
                <a:gridCol w="1275429"/>
                <a:gridCol w="1275429"/>
                <a:gridCol w="1275429"/>
                <a:gridCol w="1275429"/>
                <a:gridCol w="1275429"/>
              </a:tblGrid>
              <a:tr h="912101">
                <a:tc>
                  <a:txBody>
                    <a:bodyPr/>
                    <a:lstStyle/>
                    <a:p>
                      <a:pPr algn="ctr" fontAlgn="b"/>
                      <a:endParaRPr lang="en-MY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READING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WRITING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LISTENING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SPEAKING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AVERAGE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BAND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1/2015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77.2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55.3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61.7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56.8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62.7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2/2014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52.0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51.3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53.6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69" marR="7869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ANALYSIS BY SKILLS</a:t>
            </a:r>
            <a:endParaRPr lang="en-MY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01317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Better results obtained</a:t>
            </a:r>
            <a:endParaRPr lang="en-MY" sz="3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228184" y="3284984"/>
            <a:ext cx="576064" cy="1728192"/>
          </a:xfrm>
          <a:prstGeom prst="straightConnector1">
            <a:avLst/>
          </a:prstGeom>
          <a:ln w="1270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ANALYSIS BY INSTITUTE</a:t>
            </a:r>
            <a:endParaRPr lang="en-MY" sz="6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7504" y="1196752"/>
          <a:ext cx="8820000" cy="5328593"/>
        </p:xfrm>
        <a:graphic>
          <a:graphicData uri="http://schemas.openxmlformats.org/drawingml/2006/table">
            <a:tbl>
              <a:tblPr/>
              <a:tblGrid>
                <a:gridCol w="1944216"/>
                <a:gridCol w="1718946"/>
                <a:gridCol w="1718946"/>
                <a:gridCol w="1718946"/>
                <a:gridCol w="1718946"/>
              </a:tblGrid>
              <a:tr h="602357">
                <a:tc>
                  <a:txBody>
                    <a:bodyPr/>
                    <a:lstStyle/>
                    <a:p>
                      <a:pPr algn="ctr" fontAlgn="ctr"/>
                      <a:endParaRPr lang="en-MY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endParaRPr lang="en-MY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2/2014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1/2015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en-MY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 TEST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KANGAR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68.37%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23.20%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21.57%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29.80%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64.85%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PEDAS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34.70%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59.26%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SELANDAR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35.30%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42.86%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BUKIT KATIL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58.72%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46.73%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ANALYSIS BY INSTITUTE</a:t>
            </a:r>
            <a:endParaRPr lang="en-MY" sz="66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7504" y="1196752"/>
          <a:ext cx="8820000" cy="5328593"/>
        </p:xfrm>
        <a:graphic>
          <a:graphicData uri="http://schemas.openxmlformats.org/drawingml/2006/table">
            <a:tbl>
              <a:tblPr/>
              <a:tblGrid>
                <a:gridCol w="1944216"/>
                <a:gridCol w="1718946"/>
                <a:gridCol w="1718946"/>
                <a:gridCol w="1718946"/>
                <a:gridCol w="1718946"/>
              </a:tblGrid>
              <a:tr h="602357">
                <a:tc>
                  <a:txBody>
                    <a:bodyPr/>
                    <a:lstStyle/>
                    <a:p>
                      <a:pPr algn="ctr" fontAlgn="ctr"/>
                      <a:endParaRPr lang="en-MY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</a:t>
                      </a:r>
                      <a:r>
                        <a:rPr lang="en-MY" sz="3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MY" sz="3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endParaRPr lang="en-MY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2/2014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1/2015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en-MY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 TEST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KANGAR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64.60%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31.37%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4.46%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41.03%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PEDAS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71.62%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SELANDAR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78.57%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82931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BUKIT KATIL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13.80%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11.01%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16.82%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IMPROVEMENT SUGGESTION</a:t>
            </a:r>
            <a:endParaRPr lang="en-MY" sz="4800" b="1" dirty="0"/>
          </a:p>
        </p:txBody>
      </p:sp>
      <p:pic>
        <p:nvPicPr>
          <p:cNvPr id="22530" name="Picture 2" descr="https://penzu.com/cimages/diary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972" y="1196752"/>
            <a:ext cx="8229484" cy="6912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3284984"/>
            <a:ext cx="5400600" cy="923330"/>
          </a:xfrm>
          <a:prstGeom prst="rect">
            <a:avLst/>
          </a:prstGeom>
          <a:solidFill>
            <a:srgbClr val="FFFF66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</a:rPr>
              <a:t>Personal Journal</a:t>
            </a:r>
            <a:endParaRPr lang="en-MY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nsf.gov/pubs/2002/nsf02084/image/next_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3333750" cy="2076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485800"/>
            <a:ext cx="3456384" cy="1143000"/>
          </a:xfrm>
        </p:spPr>
        <p:txBody>
          <a:bodyPr>
            <a:noAutofit/>
          </a:bodyPr>
          <a:lstStyle/>
          <a:p>
            <a:pPr algn="l"/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  <a:latin typeface="Curlz MT" pitchFamily="82" charset="0"/>
              </a:rPr>
              <a:t>WHAT’s</a:t>
            </a:r>
            <a:endParaRPr lang="en-MY" sz="7200" b="1" dirty="0">
              <a:solidFill>
                <a:schemeClr val="accent6">
                  <a:lumMod val="50000"/>
                </a:schemeClr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New </a:t>
            </a:r>
            <a:r>
              <a:rPr lang="en-US" sz="4400" b="1" dirty="0" smtClean="0">
                <a:solidFill>
                  <a:srgbClr val="0070C0"/>
                </a:solidFill>
              </a:rPr>
              <a:t>Teaching Guide </a:t>
            </a:r>
            <a:r>
              <a:rPr lang="en-US" sz="4000" dirty="0" smtClean="0"/>
              <a:t>is needed for new syllabus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b="1" dirty="0" smtClean="0">
                <a:solidFill>
                  <a:srgbClr val="00B050"/>
                </a:solidFill>
              </a:rPr>
              <a:t>Expansion</a:t>
            </a:r>
            <a:r>
              <a:rPr lang="en-US" sz="4000" dirty="0" smtClean="0"/>
              <a:t> to </a:t>
            </a:r>
            <a:r>
              <a:rPr lang="en-US" sz="4000" dirty="0" err="1" smtClean="0"/>
              <a:t>Sem</a:t>
            </a:r>
            <a:r>
              <a:rPr lang="en-US" sz="4000" dirty="0" smtClean="0"/>
              <a:t> 2?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Expansion to ADTEC/JMTI?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Training </a:t>
            </a:r>
            <a:r>
              <a:rPr lang="en-US" sz="4000" dirty="0" smtClean="0"/>
              <a:t>on Student Centered Teaching</a:t>
            </a:r>
            <a:endParaRPr lang="en-MY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825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SENARAI ILJTM</a:t>
            </a:r>
            <a:endParaRPr lang="en-MY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348" y="1000108"/>
          <a:ext cx="7992889" cy="5688639"/>
        </p:xfrm>
        <a:graphic>
          <a:graphicData uri="http://schemas.openxmlformats.org/drawingml/2006/table">
            <a:tbl>
              <a:tblPr/>
              <a:tblGrid>
                <a:gridCol w="553232"/>
                <a:gridCol w="2191853"/>
                <a:gridCol w="1749268"/>
                <a:gridCol w="1749268"/>
                <a:gridCol w="1749268"/>
              </a:tblGrid>
              <a:tr h="289297"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ILJTM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PRE-TEST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INTERIM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POST TEST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KANGAR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JITRA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KEPALA BATAS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PERAI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NIBONG TEBAL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IPOH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KUALA LUMPUR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KUALA LANGAT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BUKIT KATIL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SELANDAR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LEDANG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PASIR GUDANG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MERSING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KUANTAN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KUALA TERENGGANU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MARANG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KOTA BHARU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KOTA SAMARAHAN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MIRI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LABUAN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KOTA KINABALU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SANDAKAN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SENARAI ILJTM</a:t>
            </a:r>
            <a:endParaRPr lang="en-MY" sz="6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560" y="980728"/>
          <a:ext cx="7992889" cy="5688639"/>
        </p:xfrm>
        <a:graphic>
          <a:graphicData uri="http://schemas.openxmlformats.org/drawingml/2006/table">
            <a:tbl>
              <a:tblPr/>
              <a:tblGrid>
                <a:gridCol w="553232"/>
                <a:gridCol w="2191853"/>
                <a:gridCol w="1749268"/>
                <a:gridCol w="1749268"/>
                <a:gridCol w="1749268"/>
              </a:tblGrid>
              <a:tr h="289297"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ILJTM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PRE-TEST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INTERIM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6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POST TEST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KANGAR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JITRA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KEPALA BATAS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PERAI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NIBONG TEBAL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IPOH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KUALA LUMPUR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KUALA LANGAT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BUKIT KATIL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SELANDAR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LEDANG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  <a:endParaRPr lang="en-MY" sz="1400" b="0" i="0" u="none" strike="noStrike" dirty="0">
                        <a:solidFill>
                          <a:srgbClr val="FF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FF0000"/>
                          </a:solidFill>
                          <a:latin typeface="Wingdings"/>
                        </a:rPr>
                        <a:t>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PASIR GUDANG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MERSING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KUANTAN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KUALA TERENGGANU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KOTA BHARU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KOTA SAMARAHAN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MIRI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TIADA PENGAMBILAN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LABUAN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KOTA KINABALU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754">
                <a:tc>
                  <a:txBody>
                    <a:bodyPr/>
                    <a:lstStyle/>
                    <a:p>
                      <a:pPr algn="ctr" fontAlgn="b"/>
                      <a:r>
                        <a:rPr lang="en-MY" sz="10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8379" marR="8379" marT="83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MY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SANDAKAN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 smtClean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  <a:endParaRPr lang="en-MY" sz="1400" b="0" i="0" u="none" strike="noStrike" dirty="0">
                        <a:solidFill>
                          <a:srgbClr val="000000"/>
                        </a:solidFill>
                        <a:latin typeface="Wingding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1400" b="0" i="0" u="none" strike="noStrike" dirty="0">
                          <a:solidFill>
                            <a:srgbClr val="000000"/>
                          </a:solidFill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ripdropvapour.co.uk/wp-content/uploads/2015/04/Thank-you-bos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9064" y="0"/>
            <a:ext cx="5733256" cy="57332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OVERALL PERFORMANCE</a:t>
            </a:r>
            <a:endParaRPr lang="en-MY" sz="6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504" y="1556790"/>
          <a:ext cx="8964486" cy="4248473"/>
        </p:xfrm>
        <a:graphic>
          <a:graphicData uri="http://schemas.openxmlformats.org/drawingml/2006/table">
            <a:tbl>
              <a:tblPr/>
              <a:tblGrid>
                <a:gridCol w="1431303"/>
                <a:gridCol w="1076169"/>
                <a:gridCol w="1076169"/>
                <a:gridCol w="1076169"/>
                <a:gridCol w="1076169"/>
                <a:gridCol w="1076169"/>
                <a:gridCol w="1076169"/>
                <a:gridCol w="1076169"/>
              </a:tblGrid>
              <a:tr h="1080824">
                <a:tc>
                  <a:txBody>
                    <a:bodyPr/>
                    <a:lstStyle/>
                    <a:p>
                      <a:pPr algn="ctr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1976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1996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2265</a:t>
                      </a:r>
                      <a:endParaRPr lang="en-MY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oyster.ignimgs.com/wordpress/www.ign.com/1587/2014/02/1-thumbs-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9958" y="2780928"/>
            <a:ext cx="2914650" cy="32956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RESULT: BAND 1</a:t>
            </a:r>
            <a:endParaRPr lang="en-MY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1700809"/>
            <a:ext cx="4104456" cy="4536504"/>
          </a:xfrm>
        </p:spPr>
        <p:txBody>
          <a:bodyPr>
            <a:normAutofit fontScale="85000" lnSpcReduction="20000"/>
          </a:bodyPr>
          <a:lstStyle/>
          <a:p>
            <a:pPr marL="0" algn="ctr">
              <a:buNone/>
            </a:pPr>
            <a:r>
              <a:rPr lang="en-US" sz="4200" b="1" dirty="0" smtClean="0">
                <a:solidFill>
                  <a:srgbClr val="0070C0"/>
                </a:solidFill>
              </a:rPr>
              <a:t>64% (688) Decrease </a:t>
            </a:r>
            <a:r>
              <a:rPr lang="en-US" dirty="0" smtClean="0"/>
              <a:t>in number of students obtaining Band 1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b="1" dirty="0" smtClean="0"/>
              <a:t>INTERIM: </a:t>
            </a:r>
          </a:p>
          <a:p>
            <a:pPr algn="ctr">
              <a:buNone/>
            </a:pPr>
            <a:r>
              <a:rPr lang="en-US" dirty="0" smtClean="0"/>
              <a:t>2 ILPs ZERO Band 1</a:t>
            </a:r>
          </a:p>
          <a:p>
            <a:pPr algn="ctr">
              <a:buNone/>
            </a:pPr>
            <a:r>
              <a:rPr lang="en-US" dirty="0" smtClean="0"/>
              <a:t>(APNT &amp; </a:t>
            </a:r>
            <a:r>
              <a:rPr lang="en-US" dirty="0" err="1" smtClean="0"/>
              <a:t>Selandar</a:t>
            </a:r>
            <a:r>
              <a:rPr lang="en-US" dirty="0" smtClean="0"/>
              <a:t>)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b="1" dirty="0" smtClean="0"/>
              <a:t>POST TEST</a:t>
            </a:r>
          </a:p>
          <a:p>
            <a:pPr algn="ctr">
              <a:buNone/>
            </a:pPr>
            <a:r>
              <a:rPr lang="en-US" dirty="0" smtClean="0"/>
              <a:t>5 ILPs ZERO Band 1</a:t>
            </a:r>
          </a:p>
          <a:p>
            <a:pPr algn="ctr">
              <a:buNone/>
            </a:pPr>
            <a:r>
              <a:rPr lang="en-US" dirty="0" smtClean="0"/>
              <a:t>(NT, KL, </a:t>
            </a:r>
            <a:r>
              <a:rPr lang="en-US" dirty="0" err="1" smtClean="0"/>
              <a:t>Selandar</a:t>
            </a:r>
            <a:r>
              <a:rPr lang="en-US" dirty="0" smtClean="0"/>
              <a:t>, </a:t>
            </a:r>
            <a:r>
              <a:rPr lang="en-US" dirty="0" err="1" smtClean="0"/>
              <a:t>Pedas</a:t>
            </a:r>
            <a:r>
              <a:rPr lang="en-US" dirty="0" smtClean="0"/>
              <a:t>, KT)</a:t>
            </a:r>
            <a:endParaRPr lang="en-MY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2" y="1700808"/>
          <a:ext cx="3425519" cy="4248473"/>
        </p:xfrm>
        <a:graphic>
          <a:graphicData uri="http://schemas.openxmlformats.org/drawingml/2006/table">
            <a:tbl>
              <a:tblPr/>
              <a:tblGrid>
                <a:gridCol w="1368149"/>
                <a:gridCol w="1028685"/>
                <a:gridCol w="1028685"/>
              </a:tblGrid>
              <a:tr h="1080824">
                <a:tc>
                  <a:txBody>
                    <a:bodyPr/>
                    <a:lstStyle/>
                    <a:p>
                      <a:pPr algn="ctr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PRE-TEST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own Arrow 5"/>
          <p:cNvSpPr/>
          <p:nvPr/>
        </p:nvSpPr>
        <p:spPr>
          <a:xfrm flipV="1">
            <a:off x="4067944" y="2924944"/>
            <a:ext cx="792088" cy="273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Rounded Rectangular Callout 6"/>
          <p:cNvSpPr/>
          <p:nvPr/>
        </p:nvSpPr>
        <p:spPr>
          <a:xfrm>
            <a:off x="251520" y="1412776"/>
            <a:ext cx="1512168" cy="1080120"/>
          </a:xfrm>
          <a:prstGeom prst="wedgeRoundRectCallout">
            <a:avLst>
              <a:gd name="adj1" fmla="val 72197"/>
              <a:gd name="adj2" fmla="val 100270"/>
              <a:gd name="adj3" fmla="val 16667"/>
            </a:avLst>
          </a:prstGeom>
          <a:solidFill>
            <a:srgbClr val="FF99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102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ILP KS</a:t>
            </a:r>
            <a:endParaRPr lang="en-MY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 1 4"/>
          <p:cNvSpPr/>
          <p:nvPr/>
        </p:nvSpPr>
        <p:spPr>
          <a:xfrm rot="1105299">
            <a:off x="5865495" y="128007"/>
            <a:ext cx="3487621" cy="2143218"/>
          </a:xfrm>
          <a:prstGeom prst="irregularSeal1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OUTLIER</a:t>
            </a:r>
            <a:endParaRPr lang="en-MY" sz="40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264696" cy="1714202"/>
          </a:xfrm>
        </p:spPr>
        <p:txBody>
          <a:bodyPr wrap="none"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ALERT</a:t>
            </a:r>
            <a:br>
              <a:rPr lang="en-US" sz="6000" b="1" dirty="0" smtClean="0">
                <a:solidFill>
                  <a:srgbClr val="FF0000"/>
                </a:solidFill>
              </a:rPr>
            </a:br>
            <a:r>
              <a:rPr lang="en-US" sz="2700" b="1" dirty="0" smtClean="0">
                <a:solidFill>
                  <a:srgbClr val="FF0000"/>
                </a:solidFill>
              </a:rPr>
              <a:t>ILP KOTA SAMARAHAN</a:t>
            </a:r>
            <a:endParaRPr lang="en-MY" sz="6000" b="1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s://safehavencredit.files.wordpress.com/2011/09/alert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" y="0"/>
            <a:ext cx="2645837" cy="2204864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09" y="2348880"/>
          <a:ext cx="8712968" cy="3960440"/>
        </p:xfrm>
        <a:graphic>
          <a:graphicData uri="http://schemas.openxmlformats.org/drawingml/2006/table">
            <a:tbl>
              <a:tblPr/>
              <a:tblGrid>
                <a:gridCol w="1217942"/>
                <a:gridCol w="1070718"/>
                <a:gridCol w="1070718"/>
                <a:gridCol w="1070718"/>
                <a:gridCol w="1070718"/>
                <a:gridCol w="1070718"/>
                <a:gridCol w="1070718"/>
                <a:gridCol w="1070718"/>
              </a:tblGrid>
              <a:tr h="990110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 smtClean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TEST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BAND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 1</a:t>
                      </a:r>
                      <a:endParaRPr lang="en-MY" sz="2800" b="1" i="0" u="none" strike="noStrike" dirty="0">
                        <a:solidFill>
                          <a:srgbClr val="000000"/>
                        </a:solidFill>
                        <a:latin typeface="Arial Black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MY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 smtClean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BAND </a:t>
                      </a:r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MY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BAND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MY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Arial Black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PRE-TEST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33.6%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29.5%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INTERIM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41.8%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  <a:endParaRPr lang="en-MY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83.6%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  <a:endParaRPr lang="en-MY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oyster.ignimgs.com/wordpress/www.ign.com/1587/2014/02/1-thumbs-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17725"/>
            <a:ext cx="2914650" cy="32956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/>
              <a:t>RESULT: BAND 1 (adjusted)</a:t>
            </a:r>
            <a:endParaRPr lang="en-MY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1988840"/>
            <a:ext cx="4644008" cy="4137323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en-US" sz="4200" b="1" dirty="0" smtClean="0">
                <a:solidFill>
                  <a:srgbClr val="0070C0"/>
                </a:solidFill>
              </a:rPr>
              <a:t>72% (749) Decrease </a:t>
            </a:r>
            <a:r>
              <a:rPr lang="en-US" dirty="0" smtClean="0"/>
              <a:t>in number of students obtaining Band 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2" y="1700808"/>
          <a:ext cx="3425519" cy="4248473"/>
        </p:xfrm>
        <a:graphic>
          <a:graphicData uri="http://schemas.openxmlformats.org/drawingml/2006/table">
            <a:tbl>
              <a:tblPr/>
              <a:tblGrid>
                <a:gridCol w="1368149"/>
                <a:gridCol w="1028685"/>
                <a:gridCol w="1028685"/>
              </a:tblGrid>
              <a:tr h="1080824">
                <a:tc>
                  <a:txBody>
                    <a:bodyPr/>
                    <a:lstStyle/>
                    <a:p>
                      <a:pPr algn="ctr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883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PRE-TEST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own Arrow 5"/>
          <p:cNvSpPr/>
          <p:nvPr/>
        </p:nvSpPr>
        <p:spPr>
          <a:xfrm flipV="1">
            <a:off x="4067944" y="2924944"/>
            <a:ext cx="792088" cy="2808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Rounded Rectangular Callout 6"/>
          <p:cNvSpPr/>
          <p:nvPr/>
        </p:nvSpPr>
        <p:spPr>
          <a:xfrm>
            <a:off x="251520" y="1412776"/>
            <a:ext cx="1512168" cy="1080120"/>
          </a:xfrm>
          <a:prstGeom prst="wedgeRoundRectCallout">
            <a:avLst>
              <a:gd name="adj1" fmla="val 72197"/>
              <a:gd name="adj2" fmla="val 100270"/>
              <a:gd name="adj3" fmla="val 16667"/>
            </a:avLst>
          </a:prstGeom>
          <a:solidFill>
            <a:srgbClr val="66FF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Without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ILP KS</a:t>
            </a:r>
            <a:endParaRPr lang="en-MY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RESULT: BAND 3</a:t>
            </a:r>
            <a:endParaRPr lang="en-MY" sz="6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4" y="1700808"/>
          <a:ext cx="4032447" cy="4680520"/>
        </p:xfrm>
        <a:graphic>
          <a:graphicData uri="http://schemas.openxmlformats.org/drawingml/2006/table">
            <a:tbl>
              <a:tblPr/>
              <a:tblGrid>
                <a:gridCol w="1344149"/>
                <a:gridCol w="1344149"/>
                <a:gridCol w="1344149"/>
              </a:tblGrid>
              <a:tr h="1011223">
                <a:tc>
                  <a:txBody>
                    <a:bodyPr/>
                    <a:lstStyle/>
                    <a:p>
                      <a:pPr algn="ctr" fontAlgn="b"/>
                      <a:endParaRPr lang="en-MY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1223099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POST 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3099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3099">
                <a:tc>
                  <a:txBody>
                    <a:bodyPr/>
                    <a:lstStyle/>
                    <a:p>
                      <a:pPr algn="ctr" fontAlgn="b"/>
                      <a:r>
                        <a:rPr lang="en-MY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PRE-TEST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Y" sz="3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427984" y="1844824"/>
            <a:ext cx="4716016" cy="428133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58% (386) </a:t>
            </a:r>
            <a:r>
              <a:rPr lang="en-US" sz="3600" b="1" dirty="0" smtClean="0">
                <a:solidFill>
                  <a:srgbClr val="0070C0"/>
                </a:solidFill>
              </a:rPr>
              <a:t>Increase </a:t>
            </a:r>
            <a:r>
              <a:rPr lang="en-US" sz="2800" dirty="0" smtClean="0"/>
              <a:t>obtaining Band 3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/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Top 3 ILP</a:t>
            </a:r>
          </a:p>
          <a:p>
            <a:pPr marL="1428750" lvl="2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Selandar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(78.6%)</a:t>
            </a:r>
          </a:p>
          <a:p>
            <a:pPr marL="1428750" lvl="2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Pasir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Gudang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(78.3%)</a:t>
            </a:r>
          </a:p>
          <a:p>
            <a:pPr marL="1428750" lvl="2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Pedas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(71.6%)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51520" y="1412776"/>
            <a:ext cx="1512168" cy="1080120"/>
          </a:xfrm>
          <a:prstGeom prst="wedgeRoundRectCallout">
            <a:avLst>
              <a:gd name="adj1" fmla="val 72197"/>
              <a:gd name="adj2" fmla="val 100270"/>
              <a:gd name="adj3" fmla="val 16667"/>
            </a:avLst>
          </a:prstGeom>
          <a:solidFill>
            <a:srgbClr val="66FF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Without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ILP KS</a:t>
            </a:r>
            <a:endParaRPr lang="en-MY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TOP 10</a:t>
            </a:r>
            <a:endParaRPr lang="en-MY" sz="60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9510" y="1196752"/>
          <a:ext cx="8712969" cy="5285049"/>
        </p:xfrm>
        <a:graphic>
          <a:graphicData uri="http://schemas.openxmlformats.org/drawingml/2006/table">
            <a:tbl>
              <a:tblPr/>
              <a:tblGrid>
                <a:gridCol w="2059427"/>
                <a:gridCol w="950506"/>
                <a:gridCol w="950506"/>
                <a:gridCol w="950506"/>
                <a:gridCol w="950506"/>
                <a:gridCol w="950506"/>
                <a:gridCol w="950506"/>
                <a:gridCol w="950506"/>
              </a:tblGrid>
              <a:tr h="542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ILJTM</a:t>
                      </a:r>
                      <a:endParaRPr lang="en-MY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SELANDAR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PASIR GUDANG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NIBONG TEBAL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KUALA LANGAT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KUALA TERENGGANU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MARANG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KUALA LUMPUR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KOTA BHARU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PERAI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OTHERS</a:t>
            </a:r>
            <a:endParaRPr lang="en-MY" sz="60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9510" y="1196752"/>
          <a:ext cx="8712969" cy="4810841"/>
        </p:xfrm>
        <a:graphic>
          <a:graphicData uri="http://schemas.openxmlformats.org/drawingml/2006/table">
            <a:tbl>
              <a:tblPr/>
              <a:tblGrid>
                <a:gridCol w="2059427"/>
                <a:gridCol w="950506"/>
                <a:gridCol w="950506"/>
                <a:gridCol w="950506"/>
                <a:gridCol w="950506"/>
                <a:gridCol w="950506"/>
                <a:gridCol w="950506"/>
                <a:gridCol w="950506"/>
              </a:tblGrid>
              <a:tr h="542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ILJTM</a:t>
                      </a:r>
                      <a:endParaRPr lang="en-MY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BAND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KANGAR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KOTA KINABALU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KUANTAN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BUKIT KATIL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MERSING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LABUAN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KEPALA BATAS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16.4%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80.8%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SANDAKAN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49.1%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49.1%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08">
                <a:tc>
                  <a:txBody>
                    <a:bodyPr/>
                    <a:lstStyle/>
                    <a:p>
                      <a:pPr algn="ctr" fontAlgn="ctr"/>
                      <a:r>
                        <a:rPr lang="en-MY" sz="18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KOTA SAMARAHAN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83.6%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16.4%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MY" sz="2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1713</Words>
  <Application>Microsoft Office PowerPoint</Application>
  <PresentationFormat>On-screen Show (4:3)</PresentationFormat>
  <Paragraphs>741</Paragraphs>
  <Slides>20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LAPORAN PENCAPAIAN PERLUASAN JEPT SESI 1/2015</vt:lpstr>
      <vt:lpstr>SENARAI ILJTM</vt:lpstr>
      <vt:lpstr>OVERALL PERFORMANCE</vt:lpstr>
      <vt:lpstr>RESULT: BAND 1</vt:lpstr>
      <vt:lpstr>ALERT ILP KOTA SAMARAHAN</vt:lpstr>
      <vt:lpstr>RESULT: BAND 1 (adjusted)</vt:lpstr>
      <vt:lpstr>RESULT: BAND 3</vt:lpstr>
      <vt:lpstr>TOP 10</vt:lpstr>
      <vt:lpstr>OTHERS</vt:lpstr>
      <vt:lpstr>SKILLS ACQUIRED</vt:lpstr>
      <vt:lpstr>SKILLS ACQUIRED</vt:lpstr>
      <vt:lpstr>PowerPoint Presentation</vt:lpstr>
      <vt:lpstr>PILOT INSTITUTES: Overall Results</vt:lpstr>
      <vt:lpstr>ANALYSIS BY SKILLS</vt:lpstr>
      <vt:lpstr>ANALYSIS BY INSTITUTE</vt:lpstr>
      <vt:lpstr>ANALYSIS BY INSTITUTE</vt:lpstr>
      <vt:lpstr>IMPROVEMENT SUGGESTION</vt:lpstr>
      <vt:lpstr>WHAT’s</vt:lpstr>
      <vt:lpstr>SENARAI ILJTM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LAPORAN PENCAPAIAN PERLUASAN JEPT SESI 1/2015</dc:title>
  <dc:creator>JMTI</dc:creator>
  <cp:lastModifiedBy>noralize</cp:lastModifiedBy>
  <cp:revision>14</cp:revision>
  <dcterms:created xsi:type="dcterms:W3CDTF">2015-07-12T16:38:07Z</dcterms:created>
  <dcterms:modified xsi:type="dcterms:W3CDTF">2015-10-08T08:18:08Z</dcterms:modified>
</cp:coreProperties>
</file>