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0" r:id="rId4"/>
    <p:sldId id="261" r:id="rId5"/>
    <p:sldId id="270" r:id="rId6"/>
    <p:sldId id="271" r:id="rId7"/>
    <p:sldId id="272" r:id="rId8"/>
    <p:sldId id="278" r:id="rId9"/>
    <p:sldId id="279" r:id="rId10"/>
    <p:sldId id="274" r:id="rId11"/>
    <p:sldId id="275" r:id="rId12"/>
    <p:sldId id="273" r:id="rId13"/>
    <p:sldId id="276" r:id="rId14"/>
    <p:sldId id="277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B5D7B-E99E-4388-923F-EFCD76F41D18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F1278-E162-4689-85C8-2D4132977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1045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ADA1D-31BF-4452-B059-5A6620303257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03BEA-E98A-469B-8B19-232CDEB10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6616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BEA-E98A-469B-8B19-232CDEB10E7F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0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BEA-E98A-469B-8B19-232CDEB10E7F}" type="slidenum">
              <a:rPr lang="en-US" smtClean="0"/>
              <a:t>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LAMPIRAN 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1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7A9624-4D0B-424A-AE6A-A8267077BB3E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1908FF2-0AA1-47BA-841B-3D4CD951284D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9486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r>
              <a:rPr lang="en-MY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PEMBENTANGAN KEPUTUSAN PEPERIKSAAN KEKOMPETENAN ST &amp; EIU BAGI SESI 1/2015</a:t>
            </a:r>
            <a:endParaRPr lang="en-MY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dirty="0" smtClean="0">
                <a:ln>
                  <a:solidFill>
                    <a:schemeClr val="accent6">
                      <a:lumMod val="25000"/>
                    </a:schemeClr>
                  </a:solidFill>
                </a:ln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JAWATANKUASA KEPAKARAN TEKNOLOGI ELEKTRIK</a:t>
            </a:r>
            <a:endParaRPr lang="en-MY" dirty="0">
              <a:ln>
                <a:solidFill>
                  <a:schemeClr val="accent6">
                    <a:lumMod val="25000"/>
                  </a:schemeClr>
                </a:solidFill>
              </a:ln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2440" y="61653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7" y="260648"/>
            <a:ext cx="7776863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BILANGAN CALON - EIU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96218" y="622802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865583"/>
              </p:ext>
            </p:extLst>
          </p:nvPr>
        </p:nvGraphicFramePr>
        <p:xfrm>
          <a:off x="683568" y="1268760"/>
          <a:ext cx="7776865" cy="18002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38992"/>
                <a:gridCol w="2316345"/>
                <a:gridCol w="1215891"/>
                <a:gridCol w="1201879"/>
                <a:gridCol w="1201879"/>
                <a:gridCol w="1201879"/>
              </a:tblGrid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G2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G1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L1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L3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SAMARAHAN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311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42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78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00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JUMLAH KESELURUHAN</a:t>
                      </a: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143</a:t>
                      </a: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86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- EIU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2" y="616530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graphicFrame>
        <p:nvGraphicFramePr>
          <p:cNvPr id="6" name="Group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051347"/>
              </p:ext>
            </p:extLst>
          </p:nvPr>
        </p:nvGraphicFramePr>
        <p:xfrm>
          <a:off x="755575" y="1844824"/>
          <a:ext cx="7704857" cy="300484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33310"/>
                <a:gridCol w="3747167"/>
                <a:gridCol w="1141460"/>
                <a:gridCol w="1141460"/>
                <a:gridCol w="1141460"/>
              </a:tblGrid>
              <a:tr h="490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BIDANG  KEKOMPETENAN (EIU)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latin typeface="Arial Rounded MT Bold" pitchFamily="34" charset="0"/>
                        </a:rPr>
                        <a:t>JUM</a:t>
                      </a:r>
                      <a:r>
                        <a:rPr lang="en-MY" sz="1600" b="1" baseline="0" dirty="0" smtClean="0">
                          <a:latin typeface="Arial Rounded MT Bold" pitchFamily="34" charset="0"/>
                        </a:rPr>
                        <a:t> LULUS</a:t>
                      </a:r>
                      <a:endParaRPr lang="en-MY" sz="1600" b="1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latin typeface="Arial Rounded MT Bold" pitchFamily="34" charset="0"/>
                        </a:rPr>
                        <a:t>%</a:t>
                      </a:r>
                      <a:r>
                        <a:rPr lang="en-MY" sz="1600" b="1" baseline="0" dirty="0" smtClean="0">
                          <a:latin typeface="Arial Rounded MT Bold" pitchFamily="34" charset="0"/>
                        </a:rPr>
                        <a:t> LULUS</a:t>
                      </a:r>
                      <a:endParaRPr lang="en-MY" sz="1600" b="1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SATU FASA (G2)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26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18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69%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TIGA FASA (G1)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24</a:t>
                      </a: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15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63%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(L1)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78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33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42%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(L3)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13</a:t>
                      </a: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10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77%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143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76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53%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3568" y="1268760"/>
            <a:ext cx="77768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MENGIKUT BIDANG KEKOMPETENAN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14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EIU (1)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G2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2" y="616530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195715"/>
              </p:ext>
            </p:extLst>
          </p:nvPr>
        </p:nvGraphicFramePr>
        <p:xfrm>
          <a:off x="683568" y="1916832"/>
          <a:ext cx="7776866" cy="12801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SAMARAHAN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38%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69%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3568" y="344504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G1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999754"/>
              </p:ext>
            </p:extLst>
          </p:nvPr>
        </p:nvGraphicFramePr>
        <p:xfrm>
          <a:off x="683568" y="4093112"/>
          <a:ext cx="7776866" cy="12801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SAMARAHAN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-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63%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63%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27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EIU (2)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L1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2" y="616530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519703"/>
              </p:ext>
            </p:extLst>
          </p:nvPr>
        </p:nvGraphicFramePr>
        <p:xfrm>
          <a:off x="683568" y="1916832"/>
          <a:ext cx="7776866" cy="12801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SAMARAHAN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79%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78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42%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3568" y="344504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L3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859062"/>
              </p:ext>
            </p:extLst>
          </p:nvPr>
        </p:nvGraphicFramePr>
        <p:xfrm>
          <a:off x="683568" y="4093112"/>
          <a:ext cx="7776866" cy="12801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SAMARAHAN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77%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-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77%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73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2400" cy="106613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en-MY" sz="32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2/2014 (PEPERIKSAAN EIU)</a:t>
            </a:r>
            <a:endParaRPr lang="en-MY" sz="32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60432" y="616530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graphicFrame>
        <p:nvGraphicFramePr>
          <p:cNvPr id="5" name="Group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324975"/>
              </p:ext>
            </p:extLst>
          </p:nvPr>
        </p:nvGraphicFramePr>
        <p:xfrm>
          <a:off x="755576" y="1612047"/>
          <a:ext cx="7850090" cy="29159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43363"/>
                <a:gridCol w="3817799"/>
                <a:gridCol w="1111448"/>
                <a:gridCol w="1080120"/>
                <a:gridCol w="1297360"/>
              </a:tblGrid>
              <a:tr h="490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BIDANG  KEKOMPETENAN (EIU)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2/2014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1/2015</a:t>
                      </a:r>
                      <a:endParaRPr lang="en-MY" sz="1600" b="1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P’BEZAAN</a:t>
                      </a:r>
                      <a:endParaRPr lang="en-MY" sz="1600" b="1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SATU FASA (G2)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79%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69%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-10%</a:t>
                      </a:r>
                      <a:endParaRPr lang="en-MY" sz="1400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TIGA FASA (G1)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-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63%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-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(L1)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58%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42%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-16%</a:t>
                      </a:r>
                      <a:endParaRPr lang="en-MY" sz="1400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(L3)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-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77%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-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PERATUS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69%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53%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-13%</a:t>
                      </a:r>
                      <a:endParaRPr lang="en-MY" sz="1600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71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ANALISA KEPUTUSAN &amp; CADANGAN PENAMBAHBAIKAN</a:t>
            </a:r>
            <a:endParaRPr lang="en-MY" sz="3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584" y="1628800"/>
            <a:ext cx="7859216" cy="4391000"/>
          </a:xfrm>
        </p:spPr>
        <p:txBody>
          <a:bodyPr>
            <a:normAutofit/>
          </a:bodyPr>
          <a:lstStyle/>
          <a:p>
            <a:r>
              <a:rPr lang="en-MY" sz="2000" dirty="0" smtClean="0">
                <a:latin typeface="Arial Rounded MT Bold" pitchFamily="34" charset="0"/>
              </a:rPr>
              <a:t>PENURUNAN </a:t>
            </a:r>
            <a:r>
              <a:rPr lang="en-MY" sz="2000" dirty="0">
                <a:latin typeface="Arial Rounded MT Bold" pitchFamily="34" charset="0"/>
              </a:rPr>
              <a:t>PERATUS KELULUSAN BAGI BIDANG </a:t>
            </a:r>
            <a:r>
              <a:rPr lang="en-MY" sz="2000" dirty="0" smtClean="0">
                <a:latin typeface="Arial Rounded MT Bold" pitchFamily="34" charset="0"/>
              </a:rPr>
              <a:t>PENDAWAI ELEKTRIK (G2) DAN PENJAGA </a:t>
            </a:r>
            <a:r>
              <a:rPr lang="en-MY" sz="2000" dirty="0">
                <a:latin typeface="Arial Rounded MT Bold" pitchFamily="34" charset="0"/>
              </a:rPr>
              <a:t>JENTERA ELEKTRIK </a:t>
            </a:r>
            <a:r>
              <a:rPr lang="en-MY" sz="2000" dirty="0" smtClean="0">
                <a:latin typeface="Arial Rounded MT Bold" pitchFamily="34" charset="0"/>
              </a:rPr>
              <a:t>(L1) </a:t>
            </a:r>
          </a:p>
          <a:p>
            <a:endParaRPr lang="en-MY" sz="2000" dirty="0">
              <a:latin typeface="Arial Rounded MT Bold" pitchFamily="34" charset="0"/>
            </a:endParaRPr>
          </a:p>
          <a:p>
            <a:r>
              <a:rPr lang="en-MY" sz="2000" dirty="0" smtClean="0">
                <a:latin typeface="Arial Rounded MT Bold" pitchFamily="34" charset="0"/>
              </a:rPr>
              <a:t>TIADA PERBANDINGAN DIBUAT BAGI BIDANG PENDAWAI ELEKTRIK (G1) DAN PENJAGA JENTERA ELEKTRIK (L3) KERANA TIADA CALON YANG MENDUDUKI PEPERIKSAAN PADA SESI 2/2014</a:t>
            </a:r>
          </a:p>
          <a:p>
            <a:endParaRPr lang="en-MY" sz="2000" dirty="0">
              <a:latin typeface="Arial Rounded MT Bold" pitchFamily="34" charset="0"/>
            </a:endParaRPr>
          </a:p>
          <a:p>
            <a:r>
              <a:rPr lang="en-MY" sz="2000" dirty="0" smtClean="0">
                <a:latin typeface="Arial Rounded MT Bold" pitchFamily="34" charset="0"/>
              </a:rPr>
              <a:t>SECARA KESELURUHAN PERATUS </a:t>
            </a:r>
            <a:r>
              <a:rPr lang="en-MY" sz="2000" dirty="0">
                <a:latin typeface="Arial Rounded MT Bold" pitchFamily="34" charset="0"/>
              </a:rPr>
              <a:t>KELULUSAN MENURUN SEBANYAK </a:t>
            </a:r>
            <a:r>
              <a:rPr lang="en-MY" sz="2000" dirty="0" smtClean="0">
                <a:solidFill>
                  <a:srgbClr val="FF0000"/>
                </a:solidFill>
                <a:latin typeface="Arial Rounded MT Bold" pitchFamily="34" charset="0"/>
              </a:rPr>
              <a:t>13%</a:t>
            </a:r>
            <a:r>
              <a:rPr lang="en-MY" sz="2000" dirty="0" smtClean="0">
                <a:latin typeface="Arial Rounded MT Bold" pitchFamily="34" charset="0"/>
              </a:rPr>
              <a:t> </a:t>
            </a:r>
            <a:r>
              <a:rPr lang="en-MY" sz="2000" dirty="0">
                <a:latin typeface="Arial Rounded MT Bold" pitchFamily="34" charset="0"/>
              </a:rPr>
              <a:t>BERBANDING SESI 2/2014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96218" y="622802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9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7" y="188640"/>
            <a:ext cx="7776863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BILANGAN CALON - ST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4448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graphicFrame>
        <p:nvGraphicFramePr>
          <p:cNvPr id="5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594522"/>
              </p:ext>
            </p:extLst>
          </p:nvPr>
        </p:nvGraphicFramePr>
        <p:xfrm>
          <a:off x="683569" y="1112848"/>
          <a:ext cx="7776863" cy="545093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33237"/>
                <a:gridCol w="2295476"/>
                <a:gridCol w="1064812"/>
                <a:gridCol w="1050927"/>
                <a:gridCol w="980865"/>
                <a:gridCol w="840741"/>
                <a:gridCol w="910805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BIL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INSTITUT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PW2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PW4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A0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A1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A4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KUALA LUMPUR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PASIR GUDANG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NIBONG TEBAL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KUANTAN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IPOH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JITRA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LABUAN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KOTA BHARU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KUALA TERENGGANU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KEPALA BATAS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ADTEC SHAH ALAM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200" baseline="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 MERSING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</a:t>
                      </a:r>
                      <a:r>
                        <a:rPr lang="en-US" sz="1200" baseline="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 BUKIT KATIL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 KOTA KINABALU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SANDAKAN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ILP MIRI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-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JUMLAH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377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172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246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JUMLAH KESELURUHAN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850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7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ST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7768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MENGIKUT BIDANG KEKOMPETENAN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graphicFrame>
        <p:nvGraphicFramePr>
          <p:cNvPr id="6" name="Group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352463"/>
              </p:ext>
            </p:extLst>
          </p:nvPr>
        </p:nvGraphicFramePr>
        <p:xfrm>
          <a:off x="755574" y="1916832"/>
          <a:ext cx="7704857" cy="34899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33310"/>
                <a:gridCol w="3747167"/>
                <a:gridCol w="1141460"/>
                <a:gridCol w="1141460"/>
                <a:gridCol w="1141460"/>
              </a:tblGrid>
              <a:tr h="490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BIDANG  KEKOMPETENAN (ST)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latin typeface="Arial Rounded MT Bold" pitchFamily="34" charset="0"/>
                        </a:rPr>
                        <a:t>JUM</a:t>
                      </a:r>
                      <a:r>
                        <a:rPr lang="en-MY" sz="1600" b="1" baseline="0" dirty="0" smtClean="0">
                          <a:latin typeface="Arial Rounded MT Bold" pitchFamily="34" charset="0"/>
                        </a:rPr>
                        <a:t> LULUS</a:t>
                      </a:r>
                      <a:endParaRPr lang="en-MY" sz="1600" b="1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latin typeface="Arial Rounded MT Bold" pitchFamily="34" charset="0"/>
                        </a:rPr>
                        <a:t>%</a:t>
                      </a:r>
                      <a:r>
                        <a:rPr lang="en-MY" sz="1600" b="1" baseline="0" dirty="0" smtClean="0">
                          <a:latin typeface="Arial Rounded MT Bold" pitchFamily="34" charset="0"/>
                        </a:rPr>
                        <a:t> LULUS</a:t>
                      </a:r>
                      <a:endParaRPr lang="en-MY" sz="1600" b="1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SATU FASA (PW2)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377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342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91%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TIGA FASA (PW4)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162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94%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(A0)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246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239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97%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27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79%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(A4)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21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100%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850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791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93%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1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ST (1)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MENGIKUT ILJTM – PW2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3814084"/>
              </p:ext>
            </p:extLst>
          </p:nvPr>
        </p:nvGraphicFramePr>
        <p:xfrm>
          <a:off x="683569" y="1820586"/>
          <a:ext cx="7776862" cy="463275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4260"/>
                <a:gridCol w="2539065"/>
                <a:gridCol w="1526300"/>
                <a:gridCol w="1453619"/>
                <a:gridCol w="1453618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PASIR GUDANG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NIBONG TEBAL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93%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IPOH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88%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JITRA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88%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LABUAN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92%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BHARU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71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69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97%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7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KUALA TERENGGANU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89%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17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88%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</a:t>
                      </a:r>
                      <a:r>
                        <a:rPr lang="en-US" sz="1400" baseline="0" dirty="0" smtClean="0">
                          <a:effectLst/>
                          <a:latin typeface="Arial Rounded MT Bold" pitchFamily="34" charset="0"/>
                        </a:rPr>
                        <a:t> MERSING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</a:t>
                      </a:r>
                      <a:r>
                        <a:rPr lang="en-US" sz="1400" baseline="0" dirty="0" smtClean="0">
                          <a:effectLst/>
                          <a:latin typeface="Arial Rounded MT Bold" pitchFamily="34" charset="0"/>
                        </a:rPr>
                        <a:t> BUKIT KATIL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51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93%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 KOTA KINABALU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96%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SANDAKAN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MIRI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377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342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91%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13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- ST (2)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PW4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2016" y="622802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graphicFrame>
        <p:nvGraphicFramePr>
          <p:cNvPr id="7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5787968"/>
              </p:ext>
            </p:extLst>
          </p:nvPr>
        </p:nvGraphicFramePr>
        <p:xfrm>
          <a:off x="700718" y="1844824"/>
          <a:ext cx="7759715" cy="341360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7982"/>
                <a:gridCol w="2559244"/>
                <a:gridCol w="1512168"/>
                <a:gridCol w="1440160"/>
                <a:gridCol w="1440161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KUALA LUMPUR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PASIR GUDANG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88%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KUANTAN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93%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IPOH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95%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JITRA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BHARU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7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KUALA TERENGGANU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88%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</a:t>
                      </a:r>
                      <a:r>
                        <a:rPr lang="en-US" sz="1400" baseline="0" dirty="0" smtClean="0">
                          <a:effectLst/>
                          <a:latin typeface="Arial Rounded MT Bold" pitchFamily="34" charset="0"/>
                        </a:rPr>
                        <a:t> BUKIT KATIL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172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162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2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ST (3)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A0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8573828"/>
              </p:ext>
            </p:extLst>
          </p:nvPr>
        </p:nvGraphicFramePr>
        <p:xfrm>
          <a:off x="683568" y="1916832"/>
          <a:ext cx="7776866" cy="371839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473611"/>
                <a:gridCol w="1440160"/>
                <a:gridCol w="1440160"/>
                <a:gridCol w="1584178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KUALA LUMPUR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PASIR GUDANG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91%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KUANTAN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KOTA BHARU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ILP KUALA TERENGGANU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6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83%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7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ADTEC SHAH ALAM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</a:t>
                      </a:r>
                      <a:r>
                        <a:rPr lang="en-US" sz="1400" baseline="0" dirty="0" smtClean="0">
                          <a:effectLst/>
                          <a:latin typeface="Arial Rounded MT Bold" pitchFamily="34" charset="0"/>
                        </a:rPr>
                        <a:t> BUKIT KATIL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 KOTA KINABALU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3" marB="4571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/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SANDAKAN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246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239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97%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10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36" y="247244"/>
            <a:ext cx="77724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MY" sz="4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KEPUTUSAN – ST (4)</a:t>
            </a:r>
            <a:endParaRPr lang="en-MY" sz="4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A1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graphicFrame>
        <p:nvGraphicFramePr>
          <p:cNvPr id="6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852385"/>
              </p:ext>
            </p:extLst>
          </p:nvPr>
        </p:nvGraphicFramePr>
        <p:xfrm>
          <a:off x="683568" y="1916832"/>
          <a:ext cx="7776866" cy="97531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79%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79%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83568" y="3445040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MENGIKUT ILJTM – A4</a:t>
            </a:r>
            <a:endParaRPr lang="en-US" sz="2800" dirty="0">
              <a:ln w="18000">
                <a:solidFill>
                  <a:schemeClr val="tx1"/>
                </a:solidFill>
                <a:prstDash val="solid"/>
                <a:miter lim="800000"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309577"/>
              </p:ext>
            </p:extLst>
          </p:nvPr>
        </p:nvGraphicFramePr>
        <p:xfrm>
          <a:off x="683568" y="4093112"/>
          <a:ext cx="7776866" cy="12801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8757"/>
                <a:gridCol w="2617627"/>
                <a:gridCol w="1440160"/>
                <a:gridCol w="1440160"/>
                <a:gridCol w="1440162"/>
              </a:tblGrid>
              <a:tr h="30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INSTITUT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CALON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% LULUS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anchor="ctr" horzOverflow="overflow">
                    <a:solidFill>
                      <a:schemeClr val="accent1"/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KUALA TERENGGANU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 Rounded MT Bold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ffectLst/>
                          <a:latin typeface="Arial Rounded MT Bold" pitchFamily="34" charset="0"/>
                        </a:rPr>
                        <a:t>ILP KEPALA BATAS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20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353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JUMLAH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T="45713" marB="45713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0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2400" cy="106613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en-MY" sz="32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PERBANDINGAN KEPUTUSAN DENGAN SESI 2/2014 (PEPERIKSAAN ST)</a:t>
            </a:r>
            <a:endParaRPr lang="en-MY" sz="32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graphicFrame>
        <p:nvGraphicFramePr>
          <p:cNvPr id="5" name="Group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1688"/>
              </p:ext>
            </p:extLst>
          </p:nvPr>
        </p:nvGraphicFramePr>
        <p:xfrm>
          <a:off x="755576" y="1612047"/>
          <a:ext cx="7850090" cy="340112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43363"/>
                <a:gridCol w="3817799"/>
                <a:gridCol w="1111448"/>
                <a:gridCol w="1080120"/>
                <a:gridCol w="1297360"/>
              </a:tblGrid>
              <a:tr h="490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BIL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BIDANG  KEKOMPETENAN (ST)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ahoma" pitchFamily="34" charset="0"/>
                          <a:cs typeface="Tahoma" pitchFamily="34" charset="0"/>
                        </a:rPr>
                        <a:t>2/2014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1/2015</a:t>
                      </a:r>
                      <a:endParaRPr lang="en-MY" sz="1600" b="1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P’BEZAAN</a:t>
                      </a:r>
                      <a:endParaRPr lang="en-MY" sz="1600" b="1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SATU FASA (PW2)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85%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91%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+ 6% 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PENDAWAI ELEKTRIK TIGA FASA (PW4)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94%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+ 4% 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(A0)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94%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97%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+ 3%</a:t>
                      </a:r>
                      <a:endParaRPr lang="en-MY" sz="14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(A1)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100%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79%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- 21% </a:t>
                      </a:r>
                      <a:endParaRPr lang="en-MY" sz="1400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5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 Rounded MT Bold" pitchFamily="34" charset="0"/>
                        </a:rPr>
                        <a:t>PENJAGA JENTERA ELEKTRIK (A4)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100%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100%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 smtClean="0">
                          <a:latin typeface="Arial Rounded MT Bold" pitchFamily="34" charset="0"/>
                        </a:rPr>
                        <a:t>0%</a:t>
                      </a:r>
                      <a:endParaRPr lang="en-MY" sz="1400" dirty="0"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48514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</a:rPr>
                        <a:t>PERATUS KESELURUHAN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latin typeface="Arial Rounded MT Bold" pitchFamily="34" charset="0"/>
                        </a:rPr>
                        <a:t>94%</a:t>
                      </a:r>
                      <a:endParaRPr lang="en-MY" sz="1600" dirty="0"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92%</a:t>
                      </a:r>
                      <a:endParaRPr lang="en-MY" sz="16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- 2%</a:t>
                      </a:r>
                      <a:endParaRPr lang="en-MY" sz="1600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8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1014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MY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ANALISA KEPUTUSAN &amp; CADANGAN PENAMBAHBAIKAN</a:t>
            </a:r>
            <a:endParaRPr lang="en-MY" sz="3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71600" y="1772816"/>
            <a:ext cx="7630416" cy="4246984"/>
          </a:xfrm>
        </p:spPr>
        <p:txBody>
          <a:bodyPr>
            <a:normAutofit/>
          </a:bodyPr>
          <a:lstStyle/>
          <a:p>
            <a:r>
              <a:rPr lang="en-MY" sz="2000" dirty="0" smtClean="0">
                <a:latin typeface="Arial Rounded MT Bold" pitchFamily="34" charset="0"/>
              </a:rPr>
              <a:t>PENINGKATAN PERATUS KELULUSAN BAGI BIDANG PENDAWAI ELEKTRIK (PW2), PENDAWAI ELEKTRIK (PW40 DAN PENJAGA JENTERA ELEKTRIK (A0)</a:t>
            </a:r>
          </a:p>
          <a:p>
            <a:endParaRPr lang="en-MY" sz="2000" dirty="0" smtClean="0">
              <a:latin typeface="Arial Rounded MT Bold" pitchFamily="34" charset="0"/>
            </a:endParaRPr>
          </a:p>
          <a:p>
            <a:r>
              <a:rPr lang="en-MY" sz="2000" dirty="0" smtClean="0">
                <a:latin typeface="Arial Rounded MT Bold" pitchFamily="34" charset="0"/>
              </a:rPr>
              <a:t>PENURUNAN PERATUS KELULUSAN BAGI BIDANG PENJAGA JENTERA ELEKTRIK (A1)</a:t>
            </a:r>
          </a:p>
          <a:p>
            <a:endParaRPr lang="en-MY" sz="2000" dirty="0" smtClean="0">
              <a:latin typeface="Arial Rounded MT Bold" pitchFamily="34" charset="0"/>
            </a:endParaRPr>
          </a:p>
          <a:p>
            <a:r>
              <a:rPr lang="en-MY" sz="2000" dirty="0" smtClean="0">
                <a:latin typeface="Arial Rounded MT Bold" pitchFamily="34" charset="0"/>
              </a:rPr>
              <a:t>PENGEKALAN PERATUS KELULUSAN MAKSIMA (100%) BAGI BIDANG PENJAGA JENTERA ELEKTRIK (A4)</a:t>
            </a:r>
          </a:p>
          <a:p>
            <a:endParaRPr lang="en-MY" sz="2000" dirty="0">
              <a:latin typeface="Arial Rounded MT Bold" pitchFamily="34" charset="0"/>
            </a:endParaRPr>
          </a:p>
          <a:p>
            <a:r>
              <a:rPr lang="en-MY" sz="2000" dirty="0" smtClean="0">
                <a:latin typeface="Arial Rounded MT Bold" pitchFamily="34" charset="0"/>
              </a:rPr>
              <a:t>SECARA KESELURUHAN PERATUS KELULUSAN MENURUN SEBANYAK </a:t>
            </a:r>
            <a:r>
              <a:rPr lang="en-MY" sz="2000" dirty="0" smtClean="0">
                <a:solidFill>
                  <a:srgbClr val="FF0000"/>
                </a:solidFill>
                <a:latin typeface="Arial Rounded MT Bold" pitchFamily="34" charset="0"/>
              </a:rPr>
              <a:t>2%</a:t>
            </a:r>
            <a:r>
              <a:rPr lang="en-MY" sz="2000" dirty="0" smtClean="0">
                <a:latin typeface="Arial Rounded MT Bold" pitchFamily="34" charset="0"/>
              </a:rPr>
              <a:t> BERBANDING SESI 2/2014</a:t>
            </a:r>
          </a:p>
          <a:p>
            <a:endParaRPr lang="en-MY" sz="2000" dirty="0" smtClean="0"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2016" y="62373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9792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254</TotalTime>
  <Words>1222</Words>
  <Application>Microsoft Office PowerPoint</Application>
  <PresentationFormat>On-screen Show (4:3)</PresentationFormat>
  <Paragraphs>632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JAWATANKUASA KEPAKARAN TEKNOLOGI ELEKTRIK</vt:lpstr>
      <vt:lpstr>BILANGAN CALON - ST</vt:lpstr>
      <vt:lpstr>KEPUTUSAN – ST</vt:lpstr>
      <vt:lpstr>KEPUTUSAN – ST (1)</vt:lpstr>
      <vt:lpstr>KEPUTUSAN - ST (2)</vt:lpstr>
      <vt:lpstr>KEPUTUSAN – ST (3)</vt:lpstr>
      <vt:lpstr>KEPUTUSAN – ST (4)</vt:lpstr>
      <vt:lpstr>PERBANDINGAN KEPUTUSAN DENGAN SESI 2/2014 (PEPERIKSAAN ST)</vt:lpstr>
      <vt:lpstr>ANALISA KEPUTUSAN &amp; CADANGAN PENAMBAHBAIKAN</vt:lpstr>
      <vt:lpstr>BILANGAN CALON - EIU</vt:lpstr>
      <vt:lpstr>KEPUTUSAN - EIU</vt:lpstr>
      <vt:lpstr>KEPUTUSAN – EIU (1)</vt:lpstr>
      <vt:lpstr>KEPUTUSAN – EIU (2)</vt:lpstr>
      <vt:lpstr>PERBANDINGAN KEPUTUSAN DENGAN SESI 2/2014 (PEPERIKSAAN EIU)</vt:lpstr>
      <vt:lpstr>ANALISA KEPUTUSAN &amp; CADANGAN PENAMBAHBAIKAN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JAWATANKUASA KEPAKARAN _________</dc:title>
  <dc:creator>noralize</dc:creator>
  <cp:lastModifiedBy>noralize</cp:lastModifiedBy>
  <cp:revision>34</cp:revision>
  <cp:lastPrinted>2015-08-17T04:27:48Z</cp:lastPrinted>
  <dcterms:created xsi:type="dcterms:W3CDTF">2015-07-14T14:08:58Z</dcterms:created>
  <dcterms:modified xsi:type="dcterms:W3CDTF">2015-10-08T08:17:50Z</dcterms:modified>
</cp:coreProperties>
</file>