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737" autoAdjust="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STATISTIK PELAJAR GAGAL, TANGGUH DAN BERHENTI BAGI SESI KELUARAN 2/2014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3326220941132358"/>
                  <c:y val="7.029581343315692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GAGAL</c:v>
                </c:pt>
                <c:pt idx="1">
                  <c:v>BERHENTI </c:v>
                </c:pt>
                <c:pt idx="2">
                  <c:v>TANGGUH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72</c:v>
                </c:pt>
                <c:pt idx="1">
                  <c:v>439</c:v>
                </c:pt>
                <c:pt idx="2">
                  <c:v>236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GAGAL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Sheet1!$A$2:$A$25</c:f>
              <c:strCache>
                <c:ptCount val="24"/>
                <c:pt idx="0">
                  <c:v>ADTEC BATU PAHAT</c:v>
                </c:pt>
                <c:pt idx="1">
                  <c:v>ADTEC KULIM</c:v>
                </c:pt>
                <c:pt idx="2">
                  <c:v>ADTEC MELAKA</c:v>
                </c:pt>
                <c:pt idx="3">
                  <c:v>ADTEC SHAH ALAM</c:v>
                </c:pt>
                <c:pt idx="4">
                  <c:v>ILP ARUMUGAM PILLAI NIBONG TEBAL</c:v>
                </c:pt>
                <c:pt idx="5">
                  <c:v>ILP BUKIT KATIL MELAKA</c:v>
                </c:pt>
                <c:pt idx="6">
                  <c:v>ILP IPOH</c:v>
                </c:pt>
                <c:pt idx="7">
                  <c:v>ILP KANGAR</c:v>
                </c:pt>
                <c:pt idx="8">
                  <c:v>ILP KEPALA BATAS</c:v>
                </c:pt>
                <c:pt idx="9">
                  <c:v>ILP KOTA BHARU</c:v>
                </c:pt>
                <c:pt idx="10">
                  <c:v>ILP KOTA SAMARAHAN</c:v>
                </c:pt>
                <c:pt idx="11">
                  <c:v>ILP KUALA TERENGGANU</c:v>
                </c:pt>
                <c:pt idx="12">
                  <c:v>ILP KUALA LANGAT, SELANGOR</c:v>
                </c:pt>
                <c:pt idx="13">
                  <c:v>ILP KUALA LUMPUR</c:v>
                </c:pt>
                <c:pt idx="14">
                  <c:v>ILP KUANTAN</c:v>
                </c:pt>
                <c:pt idx="15">
                  <c:v>ILP MERSING</c:v>
                </c:pt>
                <c:pt idx="16">
                  <c:v>ILP MIRI</c:v>
                </c:pt>
                <c:pt idx="17">
                  <c:v>ILP PASIR GUDANG</c:v>
                </c:pt>
                <c:pt idx="18">
                  <c:v>ILP PEDAS</c:v>
                </c:pt>
                <c:pt idx="19">
                  <c:v>ILP PERAI</c:v>
                </c:pt>
                <c:pt idx="20">
                  <c:v>ILP SANDAKAN</c:v>
                </c:pt>
                <c:pt idx="21">
                  <c:v>ILP SELANDAR</c:v>
                </c:pt>
                <c:pt idx="22">
                  <c:v>ILP LABUAN</c:v>
                </c:pt>
                <c:pt idx="23">
                  <c:v>JMTI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4</c:v>
                </c:pt>
                <c:pt idx="1">
                  <c:v>2</c:v>
                </c:pt>
                <c:pt idx="2">
                  <c:v>4</c:v>
                </c:pt>
                <c:pt idx="3">
                  <c:v>10</c:v>
                </c:pt>
                <c:pt idx="4">
                  <c:v>4</c:v>
                </c:pt>
                <c:pt idx="5">
                  <c:v>1</c:v>
                </c:pt>
                <c:pt idx="6">
                  <c:v>5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2</c:v>
                </c:pt>
                <c:pt idx="12">
                  <c:v>1</c:v>
                </c:pt>
                <c:pt idx="13">
                  <c:v>10</c:v>
                </c:pt>
                <c:pt idx="14">
                  <c:v>0</c:v>
                </c:pt>
                <c:pt idx="15">
                  <c:v>4</c:v>
                </c:pt>
                <c:pt idx="16">
                  <c:v>5</c:v>
                </c:pt>
                <c:pt idx="17">
                  <c:v>0</c:v>
                </c:pt>
                <c:pt idx="18">
                  <c:v>7</c:v>
                </c:pt>
                <c:pt idx="19">
                  <c:v>0</c:v>
                </c:pt>
                <c:pt idx="20">
                  <c:v>0</c:v>
                </c:pt>
                <c:pt idx="21">
                  <c:v>2</c:v>
                </c:pt>
                <c:pt idx="22">
                  <c:v>0</c:v>
                </c:pt>
                <c:pt idx="23">
                  <c:v>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BERHENTI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Sheet1!$A$2:$A$25</c:f>
              <c:strCache>
                <c:ptCount val="24"/>
                <c:pt idx="0">
                  <c:v>ADTEC BATU PAHAT</c:v>
                </c:pt>
                <c:pt idx="1">
                  <c:v>ADTEC KULIM</c:v>
                </c:pt>
                <c:pt idx="2">
                  <c:v>ADTEC MELAKA</c:v>
                </c:pt>
                <c:pt idx="3">
                  <c:v>ADTEC SHAH ALAM</c:v>
                </c:pt>
                <c:pt idx="4">
                  <c:v>ILP ARUMUGAM PILLAI NIBONG TEBAL</c:v>
                </c:pt>
                <c:pt idx="5">
                  <c:v>ILP BUKIT KATIL MELAKA</c:v>
                </c:pt>
                <c:pt idx="6">
                  <c:v>ILP IPOH</c:v>
                </c:pt>
                <c:pt idx="7">
                  <c:v>ILP KANGAR</c:v>
                </c:pt>
                <c:pt idx="8">
                  <c:v>ILP KEPALA BATAS</c:v>
                </c:pt>
                <c:pt idx="9">
                  <c:v>ILP KOTA BHARU</c:v>
                </c:pt>
                <c:pt idx="10">
                  <c:v>ILP KOTA SAMARAHAN</c:v>
                </c:pt>
                <c:pt idx="11">
                  <c:v>ILP KUALA TERENGGANU</c:v>
                </c:pt>
                <c:pt idx="12">
                  <c:v>ILP KUALA LANGAT, SELANGOR</c:v>
                </c:pt>
                <c:pt idx="13">
                  <c:v>ILP KUALA LUMPUR</c:v>
                </c:pt>
                <c:pt idx="14">
                  <c:v>ILP KUANTAN</c:v>
                </c:pt>
                <c:pt idx="15">
                  <c:v>ILP MERSING</c:v>
                </c:pt>
                <c:pt idx="16">
                  <c:v>ILP MIRI</c:v>
                </c:pt>
                <c:pt idx="17">
                  <c:v>ILP PASIR GUDANG</c:v>
                </c:pt>
                <c:pt idx="18">
                  <c:v>ILP PEDAS</c:v>
                </c:pt>
                <c:pt idx="19">
                  <c:v>ILP PERAI</c:v>
                </c:pt>
                <c:pt idx="20">
                  <c:v>ILP SANDAKAN</c:v>
                </c:pt>
                <c:pt idx="21">
                  <c:v>ILP SELANDAR</c:v>
                </c:pt>
                <c:pt idx="22">
                  <c:v>ILP LABUAN</c:v>
                </c:pt>
                <c:pt idx="23">
                  <c:v>JMTI</c:v>
                </c:pt>
              </c:strCache>
            </c:strRef>
          </c:cat>
          <c:val>
            <c:numRef>
              <c:f>Sheet1!$C$2:$C$25</c:f>
              <c:numCache>
                <c:formatCode>General</c:formatCode>
                <c:ptCount val="24"/>
                <c:pt idx="0">
                  <c:v>10</c:v>
                </c:pt>
                <c:pt idx="1">
                  <c:v>5</c:v>
                </c:pt>
                <c:pt idx="2">
                  <c:v>14</c:v>
                </c:pt>
                <c:pt idx="3">
                  <c:v>29</c:v>
                </c:pt>
                <c:pt idx="4">
                  <c:v>13</c:v>
                </c:pt>
                <c:pt idx="5">
                  <c:v>20</c:v>
                </c:pt>
                <c:pt idx="6">
                  <c:v>40</c:v>
                </c:pt>
                <c:pt idx="7">
                  <c:v>18</c:v>
                </c:pt>
                <c:pt idx="8">
                  <c:v>25</c:v>
                </c:pt>
                <c:pt idx="9">
                  <c:v>34</c:v>
                </c:pt>
                <c:pt idx="10">
                  <c:v>10</c:v>
                </c:pt>
                <c:pt idx="11">
                  <c:v>29</c:v>
                </c:pt>
                <c:pt idx="12">
                  <c:v>8</c:v>
                </c:pt>
                <c:pt idx="13">
                  <c:v>15</c:v>
                </c:pt>
                <c:pt idx="14">
                  <c:v>20</c:v>
                </c:pt>
                <c:pt idx="15">
                  <c:v>23</c:v>
                </c:pt>
                <c:pt idx="16">
                  <c:v>5</c:v>
                </c:pt>
                <c:pt idx="17">
                  <c:v>13</c:v>
                </c:pt>
                <c:pt idx="18">
                  <c:v>32</c:v>
                </c:pt>
                <c:pt idx="19">
                  <c:v>9</c:v>
                </c:pt>
                <c:pt idx="20">
                  <c:v>8</c:v>
                </c:pt>
                <c:pt idx="21">
                  <c:v>11</c:v>
                </c:pt>
                <c:pt idx="22">
                  <c:v>17</c:v>
                </c:pt>
                <c:pt idx="23">
                  <c:v>31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TANGGUH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Sheet1!$A$2:$A$25</c:f>
              <c:strCache>
                <c:ptCount val="24"/>
                <c:pt idx="0">
                  <c:v>ADTEC BATU PAHAT</c:v>
                </c:pt>
                <c:pt idx="1">
                  <c:v>ADTEC KULIM</c:v>
                </c:pt>
                <c:pt idx="2">
                  <c:v>ADTEC MELAKA</c:v>
                </c:pt>
                <c:pt idx="3">
                  <c:v>ADTEC SHAH ALAM</c:v>
                </c:pt>
                <c:pt idx="4">
                  <c:v>ILP ARUMUGAM PILLAI NIBONG TEBAL</c:v>
                </c:pt>
                <c:pt idx="5">
                  <c:v>ILP BUKIT KATIL MELAKA</c:v>
                </c:pt>
                <c:pt idx="6">
                  <c:v>ILP IPOH</c:v>
                </c:pt>
                <c:pt idx="7">
                  <c:v>ILP KANGAR</c:v>
                </c:pt>
                <c:pt idx="8">
                  <c:v>ILP KEPALA BATAS</c:v>
                </c:pt>
                <c:pt idx="9">
                  <c:v>ILP KOTA BHARU</c:v>
                </c:pt>
                <c:pt idx="10">
                  <c:v>ILP KOTA SAMARAHAN</c:v>
                </c:pt>
                <c:pt idx="11">
                  <c:v>ILP KUALA TERENGGANU</c:v>
                </c:pt>
                <c:pt idx="12">
                  <c:v>ILP KUALA LANGAT, SELANGOR</c:v>
                </c:pt>
                <c:pt idx="13">
                  <c:v>ILP KUALA LUMPUR</c:v>
                </c:pt>
                <c:pt idx="14">
                  <c:v>ILP KUANTAN</c:v>
                </c:pt>
                <c:pt idx="15">
                  <c:v>ILP MERSING</c:v>
                </c:pt>
                <c:pt idx="16">
                  <c:v>ILP MIRI</c:v>
                </c:pt>
                <c:pt idx="17">
                  <c:v>ILP PASIR GUDANG</c:v>
                </c:pt>
                <c:pt idx="18">
                  <c:v>ILP PEDAS</c:v>
                </c:pt>
                <c:pt idx="19">
                  <c:v>ILP PERAI</c:v>
                </c:pt>
                <c:pt idx="20">
                  <c:v>ILP SANDAKAN</c:v>
                </c:pt>
                <c:pt idx="21">
                  <c:v>ILP SELANDAR</c:v>
                </c:pt>
                <c:pt idx="22">
                  <c:v>ILP LABUAN</c:v>
                </c:pt>
                <c:pt idx="23">
                  <c:v>JMTI</c:v>
                </c:pt>
              </c:strCache>
            </c:strRef>
          </c:cat>
          <c:val>
            <c:numRef>
              <c:f>Sheet1!$D$2:$D$25</c:f>
              <c:numCache>
                <c:formatCode>General</c:formatCode>
                <c:ptCount val="24"/>
                <c:pt idx="0">
                  <c:v>36</c:v>
                </c:pt>
                <c:pt idx="1">
                  <c:v>5</c:v>
                </c:pt>
                <c:pt idx="2">
                  <c:v>46</c:v>
                </c:pt>
                <c:pt idx="3">
                  <c:v>51</c:v>
                </c:pt>
                <c:pt idx="4">
                  <c:v>1</c:v>
                </c:pt>
                <c:pt idx="5">
                  <c:v>0</c:v>
                </c:pt>
                <c:pt idx="6">
                  <c:v>5</c:v>
                </c:pt>
                <c:pt idx="7">
                  <c:v>2</c:v>
                </c:pt>
                <c:pt idx="8">
                  <c:v>1</c:v>
                </c:pt>
                <c:pt idx="9">
                  <c:v>4</c:v>
                </c:pt>
                <c:pt idx="10">
                  <c:v>2</c:v>
                </c:pt>
                <c:pt idx="11">
                  <c:v>4</c:v>
                </c:pt>
                <c:pt idx="12">
                  <c:v>14</c:v>
                </c:pt>
                <c:pt idx="13">
                  <c:v>7</c:v>
                </c:pt>
                <c:pt idx="14">
                  <c:v>7</c:v>
                </c:pt>
                <c:pt idx="15">
                  <c:v>4</c:v>
                </c:pt>
                <c:pt idx="16">
                  <c:v>1</c:v>
                </c:pt>
                <c:pt idx="17">
                  <c:v>1</c:v>
                </c:pt>
                <c:pt idx="18">
                  <c:v>2</c:v>
                </c:pt>
                <c:pt idx="19">
                  <c:v>5</c:v>
                </c:pt>
                <c:pt idx="20">
                  <c:v>1</c:v>
                </c:pt>
                <c:pt idx="21">
                  <c:v>0</c:v>
                </c:pt>
                <c:pt idx="22">
                  <c:v>4</c:v>
                </c:pt>
                <c:pt idx="23">
                  <c:v>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47400064"/>
        <c:axId val="47401600"/>
      </c:barChart>
      <c:catAx>
        <c:axId val="4740006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47401600"/>
        <c:crosses val="autoZero"/>
        <c:auto val="1"/>
        <c:lblAlgn val="ctr"/>
        <c:lblOffset val="100"/>
        <c:noMultiLvlLbl val="0"/>
      </c:catAx>
      <c:valAx>
        <c:axId val="47401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474000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0236826888952266"/>
          <c:y val="8.2071916010498694E-2"/>
          <c:w val="0.34986122611336162"/>
          <c:h val="4.824724409448819E-2"/>
        </c:manualLayout>
      </c:layout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PERATUSAN PELAJAR GAGAL MENGIKUT</a:t>
            </a:r>
            <a:r>
              <a:rPr lang="en-US" baseline="0" dirty="0" smtClean="0"/>
              <a:t> PECAHAN FAKTOR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PECAHAN PELAJAR GAGAL</c:v>
                </c:pt>
              </c:strCache>
            </c:strRef>
          </c:tx>
          <c:dLbls>
            <c:dLbl>
              <c:idx val="0"/>
              <c:layout>
                <c:manualLayout>
                  <c:x val="0.18495999286496956"/>
                  <c:y val="-2.204214056576261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25221183800623054"/>
                  <c:y val="-0.1530194142398866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SUBJEK UMUM</c:v>
                </c:pt>
                <c:pt idx="1">
                  <c:v>SUBJEK TERAS</c:v>
                </c:pt>
                <c:pt idx="2">
                  <c:v>KEHADIRAN</c:v>
                </c:pt>
                <c:pt idx="3">
                  <c:v>LAIN-LAIN (GAGAL LI, MASALAH DISIPLIN, DLL)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3220391858912373"/>
          <c:y val="1.7543859649122806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PERATUSAN PELAJAR BERHENTI MENGIKUT PECAHAN FAKTOR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TAWARAN BELAJAR</c:v>
                </c:pt>
                <c:pt idx="1">
                  <c:v>TAWARAN KERJA</c:v>
                </c:pt>
                <c:pt idx="2">
                  <c:v>TIDAK MINAT</c:v>
                </c:pt>
                <c:pt idx="3">
                  <c:v>LAIN-LAIN (MASALAH KELUARGA, KESIHATAN, DLL)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75</c:v>
                </c:pt>
                <c:pt idx="2">
                  <c:v>178</c:v>
                </c:pt>
                <c:pt idx="3">
                  <c:v>143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51466592991665"/>
          <c:y val="0.19031012570797071"/>
          <c:w val="0.30415158631486855"/>
          <c:h val="0.753823962794124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M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PERATUSAN PELAJAR TANGGUH MENGIKUT PECAHAN FAKTOR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PROJEK TAHUN AKHIR</c:v>
                </c:pt>
                <c:pt idx="1">
                  <c:v>LATIHAN INDUSTRI</c:v>
                </c:pt>
                <c:pt idx="2">
                  <c:v>KESIHATAN </c:v>
                </c:pt>
                <c:pt idx="3">
                  <c:v>ULANG MODUL</c:v>
                </c:pt>
                <c:pt idx="4">
                  <c:v>LAIN-LAIN (DISIPLIN, DLL)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</c:v>
                </c:pt>
                <c:pt idx="1">
                  <c:v>110</c:v>
                </c:pt>
                <c:pt idx="2">
                  <c:v>22</c:v>
                </c:pt>
                <c:pt idx="3">
                  <c:v>67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2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28F2B-DCF8-4F7F-A542-FC14E7A849FF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AB69F-3EC9-4D2E-811F-4A3D97EA59F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952474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2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02B30-E1E6-4971-8F6B-B7FF93F17602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B5D45-1905-4CF0-BCA2-57648153209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8357533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B5D45-1905-4CF0-BCA2-57648153209C}" type="slidenum">
              <a:rPr lang="en-MY" smtClean="0"/>
              <a:t>1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2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0865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36A9-C9C9-49BF-BD16-9A52B3F538D2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A6E07-2D07-4868-9F82-3098699EAA81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9FF9-3DFA-4EA9-A9DE-53A8A0A295C0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19411-6DA6-4CDB-90AD-41C664B9966C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40A-FD12-4CB4-8592-091BFEC7565A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49A0-6C61-4D21-B263-6AB461F7A498}" type="datetime1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D7751-1CB7-4B90-BAD7-9ED34D2299F9}" type="datetime1">
              <a:rPr lang="en-US" smtClean="0"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D6E1-D1B2-4625-AF5B-39E441E176D2}" type="datetime1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7A1-CC6C-4BC2-84D7-456C00E53920}" type="datetime1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EBFC4-3248-4917-8665-C5C59B8DEA22}" type="datetime1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0695-7779-4880-92B0-0D5995DF5221}" type="datetime1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FB0E1DE-12DD-420D-B4BF-6C613E5C7522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B419120-73AD-413A-9B04-9B36246E99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hscmd.org/wp-content/uploads/2015/02/statistic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5" r="4147"/>
          <a:stretch/>
        </p:blipFill>
        <p:spPr bwMode="auto">
          <a:xfrm>
            <a:off x="193964" y="152400"/>
            <a:ext cx="3816927" cy="271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759670" y="3076814"/>
            <a:ext cx="5648623" cy="1204306"/>
          </a:xfrm>
        </p:spPr>
        <p:txBody>
          <a:bodyPr/>
          <a:lstStyle/>
          <a:p>
            <a:r>
              <a:rPr lang="en-US" dirty="0" err="1" smtClean="0"/>
              <a:t>Statistik</a:t>
            </a:r>
            <a:r>
              <a:rPr lang="en-US" dirty="0" smtClean="0"/>
              <a:t> </a:t>
            </a:r>
            <a:r>
              <a:rPr lang="en-US" dirty="0" err="1" smtClean="0"/>
              <a:t>pelajar</a:t>
            </a:r>
            <a:r>
              <a:rPr lang="en-US" dirty="0" smtClean="0"/>
              <a:t> </a:t>
            </a:r>
            <a:r>
              <a:rPr lang="en-US" dirty="0" err="1" smtClean="0"/>
              <a:t>gagal</a:t>
            </a:r>
            <a:r>
              <a:rPr lang="en-US" dirty="0" smtClean="0"/>
              <a:t>, </a:t>
            </a:r>
            <a:r>
              <a:rPr lang="en-US" dirty="0" err="1" smtClean="0"/>
              <a:t>tangguh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berhenti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2205047" y="3848062"/>
            <a:ext cx="6511131" cy="329259"/>
          </a:xfrm>
        </p:spPr>
        <p:txBody>
          <a:bodyPr/>
          <a:lstStyle/>
          <a:p>
            <a:r>
              <a:rPr lang="en-US" dirty="0" err="1" smtClean="0"/>
              <a:t>Sesi</a:t>
            </a:r>
            <a:r>
              <a:rPr lang="en-US" dirty="0" smtClean="0"/>
              <a:t> </a:t>
            </a:r>
            <a:r>
              <a:rPr lang="en-US" dirty="0" err="1" smtClean="0"/>
              <a:t>keluaran</a:t>
            </a:r>
            <a:r>
              <a:rPr lang="en-US" dirty="0" smtClean="0"/>
              <a:t> 2/2014</a:t>
            </a:r>
            <a:endParaRPr lang="en-US" dirty="0"/>
          </a:p>
        </p:txBody>
      </p:sp>
      <p:pic>
        <p:nvPicPr>
          <p:cNvPr id="5" name="Picture 9" descr="http://www.jtm.gov.my/ver25/images/stories/logo_JTM2014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9" b="11468"/>
          <a:stretch/>
        </p:blipFill>
        <p:spPr bwMode="auto">
          <a:xfrm>
            <a:off x="4149436" y="152399"/>
            <a:ext cx="1794164" cy="128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2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4803921"/>
              </p:ext>
            </p:extLst>
          </p:nvPr>
        </p:nvGraphicFramePr>
        <p:xfrm>
          <a:off x="304800" y="304800"/>
          <a:ext cx="8534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139978"/>
              </p:ext>
            </p:extLst>
          </p:nvPr>
        </p:nvGraphicFramePr>
        <p:xfrm>
          <a:off x="5257800" y="5410200"/>
          <a:ext cx="3352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BERHENTI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TANGGUH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03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18160"/>
            <a:ext cx="7520940" cy="548640"/>
          </a:xfrm>
        </p:spPr>
        <p:txBody>
          <a:bodyPr/>
          <a:lstStyle/>
          <a:p>
            <a:r>
              <a:rPr lang="en-US" sz="2400" dirty="0"/>
              <a:t>STATISTIK PELAJAR GAGAL, TANGGUH DAN BERHENTI BAGI SESI KELUARAN 2/2014 MENGIKUT INSTITUT</a:t>
            </a:r>
            <a:br>
              <a:rPr lang="en-US" sz="2400" dirty="0"/>
            </a:b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882725"/>
              </p:ext>
            </p:extLst>
          </p:nvPr>
        </p:nvGraphicFramePr>
        <p:xfrm>
          <a:off x="228600" y="1066800"/>
          <a:ext cx="8610601" cy="55791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79559"/>
                <a:gridCol w="1706443"/>
                <a:gridCol w="533400"/>
                <a:gridCol w="381000"/>
                <a:gridCol w="1219200"/>
                <a:gridCol w="685800"/>
                <a:gridCol w="1447800"/>
                <a:gridCol w="685800"/>
                <a:gridCol w="762000"/>
                <a:gridCol w="6095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BIL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ILJTM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GAGAL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BH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TG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BIL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ILJTM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GAGAL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BH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TG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ADTEC BATU PAHAT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KUALA </a:t>
                      </a: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LANGAT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ADTEC KULIM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KUALA LUMPUR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ADTEC MELAKA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KUANTAN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ADTEC SHAH ALAM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MERSING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</a:t>
                      </a: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 </a:t>
                      </a:r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NIBONG TEBAL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17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MIRI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BUKIT KATIL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18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PASIR GUDANG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IPOH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19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PEDAS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KANGAR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PERAI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KEPALA BATAS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SANDAKAN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KOTA BHARU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22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SELANDAR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11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KOTA SAMARAHAN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LABUAN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ILP KUALA TERENGGANU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24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JMTI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309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20940" cy="548640"/>
          </a:xfrm>
        </p:spPr>
        <p:txBody>
          <a:bodyPr/>
          <a:lstStyle/>
          <a:p>
            <a:r>
              <a:rPr lang="en-US" sz="2400" dirty="0"/>
              <a:t>STATISTIK PELAJAR GAGAL, TANGGUH DAN BERHENTI BAGI SESI KELUARAN </a:t>
            </a:r>
            <a:r>
              <a:rPr lang="en-US" sz="2400" dirty="0" smtClean="0"/>
              <a:t>2/2014 MENGIKUT INSTITUT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4667757"/>
              </p:ext>
            </p:extLst>
          </p:nvPr>
        </p:nvGraphicFramePr>
        <p:xfrm>
          <a:off x="76200" y="990600"/>
          <a:ext cx="8839199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679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PELAJAR GAGAL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212891"/>
              </p:ext>
            </p:extLst>
          </p:nvPr>
        </p:nvGraphicFramePr>
        <p:xfrm>
          <a:off x="533400" y="914400"/>
          <a:ext cx="81534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12329"/>
              </p:ext>
            </p:extLst>
          </p:nvPr>
        </p:nvGraphicFramePr>
        <p:xfrm>
          <a:off x="5638800" y="5277324"/>
          <a:ext cx="3048000" cy="135207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67774"/>
                <a:gridCol w="1380226"/>
              </a:tblGrid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SUBJEK UMUM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29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SUBJEK TERAS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29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KEHADIRAN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29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LAIN-LAIN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5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PELAJAR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BERHENTI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603966"/>
              </p:ext>
            </p:extLst>
          </p:nvPr>
        </p:nvGraphicFramePr>
        <p:xfrm>
          <a:off x="304801" y="990600"/>
          <a:ext cx="86868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14206"/>
              </p:ext>
            </p:extLst>
          </p:nvPr>
        </p:nvGraphicFramePr>
        <p:xfrm>
          <a:off x="4800600" y="5334000"/>
          <a:ext cx="3657600" cy="126450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001329"/>
                <a:gridCol w="1656271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TAWARAN BELAJAR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96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TAWARAN KERJA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75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45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TIDAK MINAT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178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9354">
                <a:tc>
                  <a:txBody>
                    <a:bodyPr/>
                    <a:lstStyle/>
                    <a:p>
                      <a:pPr algn="l" fontAlgn="b"/>
                      <a:r>
                        <a:rPr lang="fi-FI" sz="1800" u="none" strike="noStrike" dirty="0" smtClean="0">
                          <a:effectLst/>
                        </a:rPr>
                        <a:t>LAIN-LAIN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143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90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PELAJAR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TANGGUH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048023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792118"/>
              </p:ext>
            </p:extLst>
          </p:nvPr>
        </p:nvGraphicFramePr>
        <p:xfrm>
          <a:off x="3810000" y="5120641"/>
          <a:ext cx="5029200" cy="166115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751826"/>
                <a:gridCol w="2277374"/>
              </a:tblGrid>
              <a:tr h="335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PROJEK TAHUN AKHIR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0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LATIHAN INDUSTRI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5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KESIHATAN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5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ULANG MODUL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51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LAIN-LAIN (DISIPLIN, DLL)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40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171</TotalTime>
  <Words>300</Words>
  <Application>Microsoft Office PowerPoint</Application>
  <PresentationFormat>On-screen Show (4:3)</PresentationFormat>
  <Paragraphs>178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Statistik pelajar gagal, tangguh dan berhenti </vt:lpstr>
      <vt:lpstr>PowerPoint Presentation</vt:lpstr>
      <vt:lpstr>STATISTIK PELAJAR GAGAL, TANGGUH DAN BERHENTI BAGI SESI KELUARAN 2/2014 MENGIKUT INSTITUT </vt:lpstr>
      <vt:lpstr>STATISTIK PELAJAR GAGAL, TANGGUH DAN BERHENTI BAGI SESI KELUARAN 2/2014 MENGIKUT INSTITUT </vt:lpstr>
      <vt:lpstr>PELAJAR GAGAL</vt:lpstr>
      <vt:lpstr>PELAJAR BERHENTI</vt:lpstr>
      <vt:lpstr>PELAJAR TANGGUH</vt:lpstr>
    </vt:vector>
  </TitlesOfParts>
  <Company>jtm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Statistik pelajar gagal, tangguh dan berhenti</dc:title>
  <dc:creator>azreen</dc:creator>
  <cp:lastModifiedBy>noralize</cp:lastModifiedBy>
  <cp:revision>15</cp:revision>
  <dcterms:created xsi:type="dcterms:W3CDTF">2015-08-17T09:33:03Z</dcterms:created>
  <dcterms:modified xsi:type="dcterms:W3CDTF">2015-10-08T08:15:32Z</dcterms:modified>
</cp:coreProperties>
</file>